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Lst>
  <p:sldSz cx="7772400" cy="10058400"/>
  <p:notesSz cx="6858000" cy="9144000"/>
  <p:embeddedFontLst>
    <p:embeddedFont>
      <p:font typeface="Aileron" panose="020B0604020202020204" charset="0"/>
      <p:regular r:id="rId3"/>
    </p:embeddedFont>
    <p:embeddedFont>
      <p:font typeface="Aileron Bold" panose="020B0604020202020204" charset="0"/>
      <p:regular r:id="rId4"/>
    </p:embeddedFont>
    <p:embeddedFont>
      <p:font typeface="Alatsi" panose="020B0604020202020204" charset="0"/>
      <p:regular r:id="rId5"/>
    </p:embeddedFont>
    <p:embeddedFont>
      <p:font typeface="Calibri" panose="020F0502020204030204" pitchFamily="34" charset="0"/>
      <p:regular r:id="rId6"/>
      <p:bold r:id="rId7"/>
      <p:italic r:id="rId8"/>
      <p:boldItalic r:id="rId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74" d="100"/>
          <a:sy n="74" d="100"/>
        </p:scale>
        <p:origin x="2982"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6.fntdata"/><Relationship Id="rId13" Type="http://schemas.openxmlformats.org/officeDocument/2006/relationships/tableStyles" Target="tableStyles.xml"/><Relationship Id="rId3" Type="http://schemas.openxmlformats.org/officeDocument/2006/relationships/font" Target="fonts/font1.fntdata"/><Relationship Id="rId7" Type="http://schemas.openxmlformats.org/officeDocument/2006/relationships/font" Target="fonts/font5.fntdata"/><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4.fntdata"/><Relationship Id="rId11" Type="http://schemas.openxmlformats.org/officeDocument/2006/relationships/viewProps" Target="viewProps.xml"/><Relationship Id="rId5" Type="http://schemas.openxmlformats.org/officeDocument/2006/relationships/font" Target="fonts/font3.fntdata"/><Relationship Id="rId10" Type="http://schemas.openxmlformats.org/officeDocument/2006/relationships/presProps" Target="presProps.xml"/><Relationship Id="rId4" Type="http://schemas.openxmlformats.org/officeDocument/2006/relationships/font" Target="fonts/font2.fntdata"/><Relationship Id="rId9" Type="http://schemas.openxmlformats.org/officeDocument/2006/relationships/font" Target="fonts/font7.fntdata"/></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6/12/2024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6/12/2024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6/12/2024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6/12/2024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DFDFD"/>
        </a:solidFill>
        <a:effectLst/>
      </p:bgPr>
    </p:bg>
    <p:spTree>
      <p:nvGrpSpPr>
        <p:cNvPr id="1" name=""/>
        <p:cNvGrpSpPr/>
        <p:nvPr/>
      </p:nvGrpSpPr>
      <p:grpSpPr>
        <a:xfrm>
          <a:off x="0" y="0"/>
          <a:ext cx="0" cy="0"/>
          <a:chOff x="0" y="0"/>
          <a:chExt cx="0" cy="0"/>
        </a:xfrm>
      </p:grpSpPr>
      <p:grpSp>
        <p:nvGrpSpPr>
          <p:cNvPr id="2" name="Group 2"/>
          <p:cNvGrpSpPr/>
          <p:nvPr/>
        </p:nvGrpSpPr>
        <p:grpSpPr>
          <a:xfrm>
            <a:off x="596369" y="-516769"/>
            <a:ext cx="2137336" cy="11391560"/>
            <a:chOff x="0" y="0"/>
            <a:chExt cx="1045768" cy="5573728"/>
          </a:xfrm>
        </p:grpSpPr>
        <p:sp>
          <p:nvSpPr>
            <p:cNvPr id="3" name="Freeform 3"/>
            <p:cNvSpPr/>
            <p:nvPr/>
          </p:nvSpPr>
          <p:spPr>
            <a:xfrm>
              <a:off x="0" y="0"/>
              <a:ext cx="1045768" cy="5573728"/>
            </a:xfrm>
            <a:custGeom>
              <a:avLst/>
              <a:gdLst/>
              <a:ahLst/>
              <a:cxnLst/>
              <a:rect l="l" t="t" r="r" b="b"/>
              <a:pathLst>
                <a:path w="1045768" h="5573728">
                  <a:moveTo>
                    <a:pt x="0" y="0"/>
                  </a:moveTo>
                  <a:lnTo>
                    <a:pt x="1045768" y="0"/>
                  </a:lnTo>
                  <a:lnTo>
                    <a:pt x="1045768" y="5573728"/>
                  </a:lnTo>
                  <a:lnTo>
                    <a:pt x="0" y="5573728"/>
                  </a:lnTo>
                  <a:close/>
                </a:path>
              </a:pathLst>
            </a:custGeom>
            <a:solidFill>
              <a:srgbClr val="E3EAF1"/>
            </a:solidFill>
          </p:spPr>
        </p:sp>
      </p:grpSp>
      <p:grpSp>
        <p:nvGrpSpPr>
          <p:cNvPr id="4" name="Group 4"/>
          <p:cNvGrpSpPr/>
          <p:nvPr/>
        </p:nvGrpSpPr>
        <p:grpSpPr>
          <a:xfrm>
            <a:off x="2992166" y="-259883"/>
            <a:ext cx="4172953" cy="2281031"/>
            <a:chOff x="0" y="0"/>
            <a:chExt cx="2179278" cy="1191243"/>
          </a:xfrm>
        </p:grpSpPr>
        <p:sp>
          <p:nvSpPr>
            <p:cNvPr id="5" name="Freeform 5"/>
            <p:cNvSpPr/>
            <p:nvPr/>
          </p:nvSpPr>
          <p:spPr>
            <a:xfrm>
              <a:off x="0" y="0"/>
              <a:ext cx="2179278" cy="1191243"/>
            </a:xfrm>
            <a:custGeom>
              <a:avLst/>
              <a:gdLst/>
              <a:ahLst/>
              <a:cxnLst/>
              <a:rect l="l" t="t" r="r" b="b"/>
              <a:pathLst>
                <a:path w="2179278" h="1191243">
                  <a:moveTo>
                    <a:pt x="0" y="0"/>
                  </a:moveTo>
                  <a:lnTo>
                    <a:pt x="2179278" y="0"/>
                  </a:lnTo>
                  <a:lnTo>
                    <a:pt x="2179278" y="1191243"/>
                  </a:lnTo>
                  <a:lnTo>
                    <a:pt x="0" y="1191243"/>
                  </a:lnTo>
                  <a:close/>
                </a:path>
              </a:pathLst>
            </a:custGeom>
            <a:solidFill>
              <a:srgbClr val="323B4C"/>
            </a:solidFill>
          </p:spPr>
        </p:sp>
      </p:grpSp>
      <p:grpSp>
        <p:nvGrpSpPr>
          <p:cNvPr id="6" name="Group 6"/>
          <p:cNvGrpSpPr>
            <a:grpSpLocks noChangeAspect="1"/>
          </p:cNvGrpSpPr>
          <p:nvPr/>
        </p:nvGrpSpPr>
        <p:grpSpPr>
          <a:xfrm>
            <a:off x="839359" y="230904"/>
            <a:ext cx="1628959" cy="1628953"/>
            <a:chOff x="0" y="0"/>
            <a:chExt cx="6350000" cy="6349975"/>
          </a:xfrm>
        </p:grpSpPr>
        <p:sp>
          <p:nvSpPr>
            <p:cNvPr id="7" name="Freeform 7"/>
            <p:cNvSpPr/>
            <p:nvPr/>
          </p:nvSpPr>
          <p:spPr>
            <a:xfrm>
              <a:off x="0" y="0"/>
              <a:ext cx="6350000" cy="6349974"/>
            </a:xfrm>
            <a:custGeom>
              <a:avLst/>
              <a:gdLst/>
              <a:ahLst/>
              <a:cxnLst/>
              <a:rect l="l" t="t" r="r" b="b"/>
              <a:pathLst>
                <a:path w="6350000" h="6349974">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blipFill>
              <a:blip r:embed="rId2"/>
              <a:stretch>
                <a:fillRect t="-5096" b="-23408"/>
              </a:stretch>
            </a:blipFill>
          </p:spPr>
        </p:sp>
      </p:grpSp>
      <p:grpSp>
        <p:nvGrpSpPr>
          <p:cNvPr id="8" name="Group 8"/>
          <p:cNvGrpSpPr/>
          <p:nvPr/>
        </p:nvGrpSpPr>
        <p:grpSpPr>
          <a:xfrm>
            <a:off x="3334648" y="426061"/>
            <a:ext cx="3508978" cy="1085022"/>
            <a:chOff x="0" y="0"/>
            <a:chExt cx="11361150" cy="3513018"/>
          </a:xfrm>
        </p:grpSpPr>
        <p:sp>
          <p:nvSpPr>
            <p:cNvPr id="9" name="Freeform 9"/>
            <p:cNvSpPr/>
            <p:nvPr/>
          </p:nvSpPr>
          <p:spPr>
            <a:xfrm>
              <a:off x="0" y="0"/>
              <a:ext cx="11361150" cy="3513017"/>
            </a:xfrm>
            <a:custGeom>
              <a:avLst/>
              <a:gdLst/>
              <a:ahLst/>
              <a:cxnLst/>
              <a:rect l="l" t="t" r="r" b="b"/>
              <a:pathLst>
                <a:path w="11361150" h="3513017">
                  <a:moveTo>
                    <a:pt x="0" y="0"/>
                  </a:moveTo>
                  <a:lnTo>
                    <a:pt x="0" y="3513017"/>
                  </a:lnTo>
                  <a:lnTo>
                    <a:pt x="11361150" y="3513017"/>
                  </a:lnTo>
                  <a:lnTo>
                    <a:pt x="11361150" y="0"/>
                  </a:lnTo>
                  <a:lnTo>
                    <a:pt x="0" y="0"/>
                  </a:lnTo>
                  <a:close/>
                  <a:moveTo>
                    <a:pt x="11300190" y="3452058"/>
                  </a:moveTo>
                  <a:lnTo>
                    <a:pt x="59690" y="3452058"/>
                  </a:lnTo>
                  <a:lnTo>
                    <a:pt x="59690" y="59690"/>
                  </a:lnTo>
                  <a:lnTo>
                    <a:pt x="11300190" y="59690"/>
                  </a:lnTo>
                  <a:lnTo>
                    <a:pt x="11300190" y="3452058"/>
                  </a:lnTo>
                  <a:close/>
                </a:path>
              </a:pathLst>
            </a:custGeom>
            <a:solidFill>
              <a:srgbClr val="FDFDFD"/>
            </a:solidFill>
          </p:spPr>
        </p:sp>
      </p:grpSp>
      <p:grpSp>
        <p:nvGrpSpPr>
          <p:cNvPr id="10" name="Group 10"/>
          <p:cNvGrpSpPr/>
          <p:nvPr/>
        </p:nvGrpSpPr>
        <p:grpSpPr>
          <a:xfrm>
            <a:off x="4002185" y="924090"/>
            <a:ext cx="2194576" cy="760010"/>
            <a:chOff x="0" y="0"/>
            <a:chExt cx="1146093" cy="396907"/>
          </a:xfrm>
        </p:grpSpPr>
        <p:sp>
          <p:nvSpPr>
            <p:cNvPr id="11" name="Freeform 11"/>
            <p:cNvSpPr/>
            <p:nvPr/>
          </p:nvSpPr>
          <p:spPr>
            <a:xfrm>
              <a:off x="0" y="0"/>
              <a:ext cx="1146093" cy="396907"/>
            </a:xfrm>
            <a:custGeom>
              <a:avLst/>
              <a:gdLst/>
              <a:ahLst/>
              <a:cxnLst/>
              <a:rect l="l" t="t" r="r" b="b"/>
              <a:pathLst>
                <a:path w="1146093" h="396907">
                  <a:moveTo>
                    <a:pt x="0" y="0"/>
                  </a:moveTo>
                  <a:lnTo>
                    <a:pt x="1146093" y="0"/>
                  </a:lnTo>
                  <a:lnTo>
                    <a:pt x="1146093" y="396907"/>
                  </a:lnTo>
                  <a:lnTo>
                    <a:pt x="0" y="396907"/>
                  </a:lnTo>
                  <a:close/>
                </a:path>
              </a:pathLst>
            </a:custGeom>
            <a:solidFill>
              <a:srgbClr val="323B4C"/>
            </a:solidFill>
          </p:spPr>
        </p:sp>
      </p:grpSp>
      <p:sp>
        <p:nvSpPr>
          <p:cNvPr id="12" name="Freeform 12"/>
          <p:cNvSpPr/>
          <p:nvPr/>
        </p:nvSpPr>
        <p:spPr>
          <a:xfrm>
            <a:off x="813211" y="2726232"/>
            <a:ext cx="117790" cy="127935"/>
          </a:xfrm>
          <a:custGeom>
            <a:avLst/>
            <a:gdLst/>
            <a:ahLst/>
            <a:cxnLst/>
            <a:rect l="l" t="t" r="r" b="b"/>
            <a:pathLst>
              <a:path w="117790" h="127935">
                <a:moveTo>
                  <a:pt x="0" y="0"/>
                </a:moveTo>
                <a:lnTo>
                  <a:pt x="117790" y="0"/>
                </a:lnTo>
                <a:lnTo>
                  <a:pt x="117790" y="127935"/>
                </a:lnTo>
                <a:lnTo>
                  <a:pt x="0" y="127935"/>
                </a:lnTo>
                <a:lnTo>
                  <a:pt x="0" y="0"/>
                </a:lnTo>
                <a:close/>
              </a:path>
            </a:pathLst>
          </a:custGeom>
          <a:blipFill>
            <a:blip r:embed="rId3">
              <a:extLst>
                <a:ext uri="{96DAC541-7B7A-43D3-8B79-37D633B846F1}">
                  <asvg:svgBlip xmlns:asvg="http://schemas.microsoft.com/office/drawing/2016/SVG/main" r:embed="rId4"/>
                </a:ext>
              </a:extLst>
            </a:blip>
            <a:stretch>
              <a:fillRect l="-22951" b="-13202"/>
            </a:stretch>
          </a:blipFill>
        </p:spPr>
      </p:sp>
      <p:sp>
        <p:nvSpPr>
          <p:cNvPr id="13" name="Freeform 13"/>
          <p:cNvSpPr/>
          <p:nvPr/>
        </p:nvSpPr>
        <p:spPr>
          <a:xfrm>
            <a:off x="809274" y="3050490"/>
            <a:ext cx="121728" cy="87296"/>
          </a:xfrm>
          <a:custGeom>
            <a:avLst/>
            <a:gdLst/>
            <a:ahLst/>
            <a:cxnLst/>
            <a:rect l="l" t="t" r="r" b="b"/>
            <a:pathLst>
              <a:path w="121728" h="87296">
                <a:moveTo>
                  <a:pt x="0" y="0"/>
                </a:moveTo>
                <a:lnTo>
                  <a:pt x="121727" y="0"/>
                </a:lnTo>
                <a:lnTo>
                  <a:pt x="121727" y="87296"/>
                </a:lnTo>
                <a:lnTo>
                  <a:pt x="0" y="87296"/>
                </a:lnTo>
                <a:lnTo>
                  <a:pt x="0" y="0"/>
                </a:lnTo>
                <a:close/>
              </a:path>
            </a:pathLst>
          </a:custGeom>
          <a:blipFill>
            <a:blip r:embed="rId5">
              <a:extLst>
                <a:ext uri="{96DAC541-7B7A-43D3-8B79-37D633B846F1}">
                  <asvg:svgBlip xmlns:asvg="http://schemas.microsoft.com/office/drawing/2016/SVG/main" r:embed="rId6"/>
                </a:ext>
              </a:extLst>
            </a:blip>
            <a:stretch>
              <a:fillRect/>
            </a:stretch>
          </a:blipFill>
        </p:spPr>
      </p:sp>
      <p:sp>
        <p:nvSpPr>
          <p:cNvPr id="14" name="Freeform 14"/>
          <p:cNvSpPr/>
          <p:nvPr/>
        </p:nvSpPr>
        <p:spPr>
          <a:xfrm>
            <a:off x="824229" y="3370760"/>
            <a:ext cx="99494" cy="152653"/>
          </a:xfrm>
          <a:custGeom>
            <a:avLst/>
            <a:gdLst/>
            <a:ahLst/>
            <a:cxnLst/>
            <a:rect l="l" t="t" r="r" b="b"/>
            <a:pathLst>
              <a:path w="99494" h="152653">
                <a:moveTo>
                  <a:pt x="0" y="0"/>
                </a:moveTo>
                <a:lnTo>
                  <a:pt x="99495" y="0"/>
                </a:lnTo>
                <a:lnTo>
                  <a:pt x="99495" y="152653"/>
                </a:lnTo>
                <a:lnTo>
                  <a:pt x="0" y="152653"/>
                </a:lnTo>
                <a:lnTo>
                  <a:pt x="0" y="0"/>
                </a:lnTo>
                <a:close/>
              </a:path>
            </a:pathLst>
          </a:custGeom>
          <a:blipFill>
            <a:blip r:embed="rId7">
              <a:extLst>
                <a:ext uri="{96DAC541-7B7A-43D3-8B79-37D633B846F1}">
                  <asvg:svgBlip xmlns:asvg="http://schemas.microsoft.com/office/drawing/2016/SVG/main" r:embed="rId8"/>
                </a:ext>
              </a:extLst>
            </a:blip>
            <a:stretch>
              <a:fillRect/>
            </a:stretch>
          </a:blipFill>
        </p:spPr>
      </p:sp>
      <p:grpSp>
        <p:nvGrpSpPr>
          <p:cNvPr id="15" name="Group 15"/>
          <p:cNvGrpSpPr/>
          <p:nvPr/>
        </p:nvGrpSpPr>
        <p:grpSpPr>
          <a:xfrm>
            <a:off x="819027" y="2569213"/>
            <a:ext cx="1701123" cy="82859"/>
            <a:chOff x="0" y="0"/>
            <a:chExt cx="11733051" cy="571500"/>
          </a:xfrm>
        </p:grpSpPr>
        <p:sp>
          <p:nvSpPr>
            <p:cNvPr id="16" name="Freeform 16"/>
            <p:cNvSpPr/>
            <p:nvPr/>
          </p:nvSpPr>
          <p:spPr>
            <a:xfrm>
              <a:off x="0" y="255270"/>
              <a:ext cx="11733051" cy="69850"/>
            </a:xfrm>
            <a:custGeom>
              <a:avLst/>
              <a:gdLst/>
              <a:ahLst/>
              <a:cxnLst/>
              <a:rect l="l" t="t" r="r" b="b"/>
              <a:pathLst>
                <a:path w="11733051" h="69850">
                  <a:moveTo>
                    <a:pt x="11442221" y="0"/>
                  </a:moveTo>
                  <a:lnTo>
                    <a:pt x="0" y="0"/>
                  </a:lnTo>
                  <a:lnTo>
                    <a:pt x="0" y="69850"/>
                  </a:lnTo>
                  <a:lnTo>
                    <a:pt x="11733051" y="69850"/>
                  </a:lnTo>
                  <a:lnTo>
                    <a:pt x="11733051" y="0"/>
                  </a:lnTo>
                  <a:close/>
                </a:path>
              </a:pathLst>
            </a:custGeom>
            <a:solidFill>
              <a:srgbClr val="323B4C"/>
            </a:solidFill>
          </p:spPr>
        </p:sp>
      </p:grpSp>
      <p:grpSp>
        <p:nvGrpSpPr>
          <p:cNvPr id="17" name="Group 17"/>
          <p:cNvGrpSpPr/>
          <p:nvPr/>
        </p:nvGrpSpPr>
        <p:grpSpPr>
          <a:xfrm>
            <a:off x="2981671" y="4207027"/>
            <a:ext cx="4162459" cy="82859"/>
            <a:chOff x="0" y="0"/>
            <a:chExt cx="28709476" cy="571500"/>
          </a:xfrm>
        </p:grpSpPr>
        <p:sp>
          <p:nvSpPr>
            <p:cNvPr id="18" name="Freeform 18"/>
            <p:cNvSpPr/>
            <p:nvPr/>
          </p:nvSpPr>
          <p:spPr>
            <a:xfrm>
              <a:off x="0" y="255270"/>
              <a:ext cx="28709476" cy="69850"/>
            </a:xfrm>
            <a:custGeom>
              <a:avLst/>
              <a:gdLst/>
              <a:ahLst/>
              <a:cxnLst/>
              <a:rect l="l" t="t" r="r" b="b"/>
              <a:pathLst>
                <a:path w="28709476" h="69850">
                  <a:moveTo>
                    <a:pt x="28418647" y="0"/>
                  </a:moveTo>
                  <a:lnTo>
                    <a:pt x="0" y="0"/>
                  </a:lnTo>
                  <a:lnTo>
                    <a:pt x="0" y="69850"/>
                  </a:lnTo>
                  <a:lnTo>
                    <a:pt x="28709476" y="69850"/>
                  </a:lnTo>
                  <a:lnTo>
                    <a:pt x="28709476" y="0"/>
                  </a:lnTo>
                  <a:close/>
                </a:path>
              </a:pathLst>
            </a:custGeom>
            <a:solidFill>
              <a:srgbClr val="323B4C"/>
            </a:solidFill>
          </p:spPr>
        </p:sp>
      </p:grpSp>
      <p:grpSp>
        <p:nvGrpSpPr>
          <p:cNvPr id="19" name="Group 19"/>
          <p:cNvGrpSpPr/>
          <p:nvPr/>
        </p:nvGrpSpPr>
        <p:grpSpPr>
          <a:xfrm>
            <a:off x="813825" y="4177628"/>
            <a:ext cx="1706325" cy="300302"/>
            <a:chOff x="0" y="0"/>
            <a:chExt cx="2275100" cy="400403"/>
          </a:xfrm>
        </p:grpSpPr>
        <p:sp>
          <p:nvSpPr>
            <p:cNvPr id="20" name="TextBox 20"/>
            <p:cNvSpPr txBox="1"/>
            <p:nvPr/>
          </p:nvSpPr>
          <p:spPr>
            <a:xfrm>
              <a:off x="0" y="-28575"/>
              <a:ext cx="2268164" cy="294604"/>
            </a:xfrm>
            <a:prstGeom prst="rect">
              <a:avLst/>
            </a:prstGeom>
          </p:spPr>
          <p:txBody>
            <a:bodyPr lIns="0" tIns="0" rIns="0" bIns="0" rtlCol="0" anchor="t">
              <a:spAutoFit/>
            </a:bodyPr>
            <a:lstStyle/>
            <a:p>
              <a:pPr algn="l">
                <a:lnSpc>
                  <a:spcPts val="1843"/>
                </a:lnSpc>
              </a:pPr>
              <a:r>
                <a:rPr lang="en-US" sz="1317" spc="526">
                  <a:solidFill>
                    <a:srgbClr val="323B4C"/>
                  </a:solidFill>
                  <a:latin typeface="Alatsi Bold"/>
                </a:rPr>
                <a:t>EDUCATION</a:t>
              </a:r>
            </a:p>
          </p:txBody>
        </p:sp>
        <p:grpSp>
          <p:nvGrpSpPr>
            <p:cNvPr id="21" name="Group 21"/>
            <p:cNvGrpSpPr/>
            <p:nvPr/>
          </p:nvGrpSpPr>
          <p:grpSpPr>
            <a:xfrm>
              <a:off x="6936" y="289924"/>
              <a:ext cx="2268164" cy="110479"/>
              <a:chOff x="0" y="0"/>
              <a:chExt cx="11733051" cy="571500"/>
            </a:xfrm>
          </p:grpSpPr>
          <p:sp>
            <p:nvSpPr>
              <p:cNvPr id="22" name="Freeform 22"/>
              <p:cNvSpPr/>
              <p:nvPr/>
            </p:nvSpPr>
            <p:spPr>
              <a:xfrm>
                <a:off x="0" y="255270"/>
                <a:ext cx="11733051" cy="69850"/>
              </a:xfrm>
              <a:custGeom>
                <a:avLst/>
                <a:gdLst/>
                <a:ahLst/>
                <a:cxnLst/>
                <a:rect l="l" t="t" r="r" b="b"/>
                <a:pathLst>
                  <a:path w="11733051" h="69850">
                    <a:moveTo>
                      <a:pt x="11442221" y="0"/>
                    </a:moveTo>
                    <a:lnTo>
                      <a:pt x="0" y="0"/>
                    </a:lnTo>
                    <a:lnTo>
                      <a:pt x="0" y="69850"/>
                    </a:lnTo>
                    <a:lnTo>
                      <a:pt x="11733051" y="69850"/>
                    </a:lnTo>
                    <a:lnTo>
                      <a:pt x="11733051" y="0"/>
                    </a:lnTo>
                    <a:close/>
                  </a:path>
                </a:pathLst>
              </a:custGeom>
              <a:solidFill>
                <a:srgbClr val="323B4C"/>
              </a:solidFill>
            </p:spPr>
          </p:sp>
        </p:grpSp>
      </p:grpSp>
      <p:grpSp>
        <p:nvGrpSpPr>
          <p:cNvPr id="23" name="Group 23"/>
          <p:cNvGrpSpPr/>
          <p:nvPr/>
        </p:nvGrpSpPr>
        <p:grpSpPr>
          <a:xfrm>
            <a:off x="839359" y="7421642"/>
            <a:ext cx="1701123" cy="82859"/>
            <a:chOff x="0" y="0"/>
            <a:chExt cx="11733051" cy="571500"/>
          </a:xfrm>
        </p:grpSpPr>
        <p:sp>
          <p:nvSpPr>
            <p:cNvPr id="24" name="Freeform 24"/>
            <p:cNvSpPr/>
            <p:nvPr/>
          </p:nvSpPr>
          <p:spPr>
            <a:xfrm>
              <a:off x="0" y="255270"/>
              <a:ext cx="11733051" cy="69850"/>
            </a:xfrm>
            <a:custGeom>
              <a:avLst/>
              <a:gdLst/>
              <a:ahLst/>
              <a:cxnLst/>
              <a:rect l="l" t="t" r="r" b="b"/>
              <a:pathLst>
                <a:path w="11733051" h="69850">
                  <a:moveTo>
                    <a:pt x="11442221" y="0"/>
                  </a:moveTo>
                  <a:lnTo>
                    <a:pt x="0" y="0"/>
                  </a:lnTo>
                  <a:lnTo>
                    <a:pt x="0" y="69850"/>
                  </a:lnTo>
                  <a:lnTo>
                    <a:pt x="11733051" y="69850"/>
                  </a:lnTo>
                  <a:lnTo>
                    <a:pt x="11733051" y="0"/>
                  </a:lnTo>
                  <a:close/>
                </a:path>
              </a:pathLst>
            </a:custGeom>
            <a:solidFill>
              <a:srgbClr val="323B4C"/>
            </a:solidFill>
          </p:spPr>
        </p:sp>
      </p:grpSp>
      <p:grpSp>
        <p:nvGrpSpPr>
          <p:cNvPr id="25" name="Group 25"/>
          <p:cNvGrpSpPr/>
          <p:nvPr/>
        </p:nvGrpSpPr>
        <p:grpSpPr>
          <a:xfrm>
            <a:off x="3013155" y="8923567"/>
            <a:ext cx="4151964" cy="82859"/>
            <a:chOff x="0" y="0"/>
            <a:chExt cx="28637093" cy="571500"/>
          </a:xfrm>
        </p:grpSpPr>
        <p:sp>
          <p:nvSpPr>
            <p:cNvPr id="26" name="Freeform 26"/>
            <p:cNvSpPr/>
            <p:nvPr/>
          </p:nvSpPr>
          <p:spPr>
            <a:xfrm>
              <a:off x="0" y="255270"/>
              <a:ext cx="28637092" cy="69850"/>
            </a:xfrm>
            <a:custGeom>
              <a:avLst/>
              <a:gdLst/>
              <a:ahLst/>
              <a:cxnLst/>
              <a:rect l="l" t="t" r="r" b="b"/>
              <a:pathLst>
                <a:path w="28637092" h="69850">
                  <a:moveTo>
                    <a:pt x="28346264" y="0"/>
                  </a:moveTo>
                  <a:lnTo>
                    <a:pt x="0" y="0"/>
                  </a:lnTo>
                  <a:lnTo>
                    <a:pt x="0" y="69850"/>
                  </a:lnTo>
                  <a:lnTo>
                    <a:pt x="28637092" y="69850"/>
                  </a:lnTo>
                  <a:lnTo>
                    <a:pt x="28637092" y="0"/>
                  </a:lnTo>
                  <a:close/>
                </a:path>
              </a:pathLst>
            </a:custGeom>
            <a:solidFill>
              <a:srgbClr val="323B4C"/>
            </a:solidFill>
          </p:spPr>
        </p:sp>
      </p:grpSp>
      <p:grpSp>
        <p:nvGrpSpPr>
          <p:cNvPr id="27" name="Group 27"/>
          <p:cNvGrpSpPr/>
          <p:nvPr/>
        </p:nvGrpSpPr>
        <p:grpSpPr>
          <a:xfrm>
            <a:off x="2992166" y="2561170"/>
            <a:ext cx="4151964" cy="82859"/>
            <a:chOff x="0" y="0"/>
            <a:chExt cx="28637093" cy="571500"/>
          </a:xfrm>
        </p:grpSpPr>
        <p:sp>
          <p:nvSpPr>
            <p:cNvPr id="28" name="Freeform 28"/>
            <p:cNvSpPr/>
            <p:nvPr/>
          </p:nvSpPr>
          <p:spPr>
            <a:xfrm>
              <a:off x="0" y="255270"/>
              <a:ext cx="28637092" cy="69850"/>
            </a:xfrm>
            <a:custGeom>
              <a:avLst/>
              <a:gdLst/>
              <a:ahLst/>
              <a:cxnLst/>
              <a:rect l="l" t="t" r="r" b="b"/>
              <a:pathLst>
                <a:path w="28637092" h="69850">
                  <a:moveTo>
                    <a:pt x="28346264" y="0"/>
                  </a:moveTo>
                  <a:lnTo>
                    <a:pt x="0" y="0"/>
                  </a:lnTo>
                  <a:lnTo>
                    <a:pt x="0" y="69850"/>
                  </a:lnTo>
                  <a:lnTo>
                    <a:pt x="28637092" y="69850"/>
                  </a:lnTo>
                  <a:lnTo>
                    <a:pt x="28637092" y="0"/>
                  </a:lnTo>
                  <a:close/>
                </a:path>
              </a:pathLst>
            </a:custGeom>
            <a:solidFill>
              <a:srgbClr val="323B4C"/>
            </a:solidFill>
          </p:spPr>
        </p:sp>
      </p:grpSp>
      <p:grpSp>
        <p:nvGrpSpPr>
          <p:cNvPr id="29" name="Group 29"/>
          <p:cNvGrpSpPr/>
          <p:nvPr/>
        </p:nvGrpSpPr>
        <p:grpSpPr>
          <a:xfrm rot="-5400000">
            <a:off x="1061183" y="6351781"/>
            <a:ext cx="3944824" cy="82859"/>
            <a:chOff x="0" y="0"/>
            <a:chExt cx="27208398" cy="571500"/>
          </a:xfrm>
        </p:grpSpPr>
        <p:sp>
          <p:nvSpPr>
            <p:cNvPr id="30" name="Freeform 30"/>
            <p:cNvSpPr/>
            <p:nvPr/>
          </p:nvSpPr>
          <p:spPr>
            <a:xfrm>
              <a:off x="0" y="255270"/>
              <a:ext cx="27208398" cy="69850"/>
            </a:xfrm>
            <a:custGeom>
              <a:avLst/>
              <a:gdLst/>
              <a:ahLst/>
              <a:cxnLst/>
              <a:rect l="l" t="t" r="r" b="b"/>
              <a:pathLst>
                <a:path w="27208398" h="69850">
                  <a:moveTo>
                    <a:pt x="26917569" y="0"/>
                  </a:moveTo>
                  <a:lnTo>
                    <a:pt x="0" y="0"/>
                  </a:lnTo>
                  <a:lnTo>
                    <a:pt x="0" y="69850"/>
                  </a:lnTo>
                  <a:lnTo>
                    <a:pt x="27208398" y="69850"/>
                  </a:lnTo>
                  <a:lnTo>
                    <a:pt x="27208398" y="0"/>
                  </a:lnTo>
                  <a:close/>
                </a:path>
              </a:pathLst>
            </a:custGeom>
            <a:solidFill>
              <a:srgbClr val="323B4C"/>
            </a:solidFill>
          </p:spPr>
        </p:sp>
      </p:grpSp>
      <p:grpSp>
        <p:nvGrpSpPr>
          <p:cNvPr id="31" name="Group 31"/>
          <p:cNvGrpSpPr/>
          <p:nvPr/>
        </p:nvGrpSpPr>
        <p:grpSpPr>
          <a:xfrm>
            <a:off x="3002660" y="4414170"/>
            <a:ext cx="61870" cy="67775"/>
            <a:chOff x="0" y="0"/>
            <a:chExt cx="23570" cy="25819"/>
          </a:xfrm>
        </p:grpSpPr>
        <p:sp>
          <p:nvSpPr>
            <p:cNvPr id="32" name="Freeform 32"/>
            <p:cNvSpPr/>
            <p:nvPr/>
          </p:nvSpPr>
          <p:spPr>
            <a:xfrm>
              <a:off x="0" y="0"/>
              <a:ext cx="23570" cy="25819"/>
            </a:xfrm>
            <a:custGeom>
              <a:avLst/>
              <a:gdLst/>
              <a:ahLst/>
              <a:cxnLst/>
              <a:rect l="l" t="t" r="r" b="b"/>
              <a:pathLst>
                <a:path w="23570" h="25819">
                  <a:moveTo>
                    <a:pt x="0" y="0"/>
                  </a:moveTo>
                  <a:lnTo>
                    <a:pt x="23570" y="0"/>
                  </a:lnTo>
                  <a:lnTo>
                    <a:pt x="23570" y="25819"/>
                  </a:lnTo>
                  <a:lnTo>
                    <a:pt x="0" y="25819"/>
                  </a:lnTo>
                  <a:close/>
                </a:path>
              </a:pathLst>
            </a:custGeom>
            <a:solidFill>
              <a:srgbClr val="FDFDFD"/>
            </a:solidFill>
            <a:ln w="9525" cap="sq">
              <a:solidFill>
                <a:srgbClr val="323B4C"/>
              </a:solidFill>
              <a:prstDash val="solid"/>
              <a:miter/>
            </a:ln>
          </p:spPr>
        </p:sp>
        <p:sp>
          <p:nvSpPr>
            <p:cNvPr id="33" name="TextBox 33"/>
            <p:cNvSpPr txBox="1"/>
            <p:nvPr/>
          </p:nvSpPr>
          <p:spPr>
            <a:xfrm>
              <a:off x="0" y="-19050"/>
              <a:ext cx="23570" cy="44869"/>
            </a:xfrm>
            <a:prstGeom prst="rect">
              <a:avLst/>
            </a:prstGeom>
          </p:spPr>
          <p:txBody>
            <a:bodyPr lIns="47790" tIns="47790" rIns="47790" bIns="47790" rtlCol="0" anchor="ctr"/>
            <a:lstStyle/>
            <a:p>
              <a:pPr algn="ctr">
                <a:lnSpc>
                  <a:spcPts val="1317"/>
                </a:lnSpc>
              </a:pPr>
              <a:endParaRPr/>
            </a:p>
          </p:txBody>
        </p:sp>
      </p:grpSp>
      <p:sp>
        <p:nvSpPr>
          <p:cNvPr id="34" name="TextBox 34"/>
          <p:cNvSpPr txBox="1"/>
          <p:nvPr/>
        </p:nvSpPr>
        <p:spPr>
          <a:xfrm>
            <a:off x="3486292" y="443969"/>
            <a:ext cx="3226361" cy="912617"/>
          </a:xfrm>
          <a:prstGeom prst="rect">
            <a:avLst/>
          </a:prstGeom>
        </p:spPr>
        <p:txBody>
          <a:bodyPr lIns="0" tIns="0" rIns="0" bIns="0" rtlCol="0" anchor="t">
            <a:spAutoFit/>
          </a:bodyPr>
          <a:lstStyle/>
          <a:p>
            <a:pPr algn="ctr">
              <a:lnSpc>
                <a:spcPts val="3687"/>
              </a:lnSpc>
            </a:pPr>
            <a:r>
              <a:rPr lang="en-US" sz="2634" spc="389">
                <a:solidFill>
                  <a:srgbClr val="FDFDFD"/>
                </a:solidFill>
                <a:latin typeface="Alatsi"/>
              </a:rPr>
              <a:t>HUGO J. MORRISON</a:t>
            </a:r>
          </a:p>
        </p:txBody>
      </p:sp>
      <p:sp>
        <p:nvSpPr>
          <p:cNvPr id="35" name="TextBox 35"/>
          <p:cNvSpPr txBox="1"/>
          <p:nvPr/>
        </p:nvSpPr>
        <p:spPr>
          <a:xfrm>
            <a:off x="3739418" y="1438961"/>
            <a:ext cx="2646964" cy="351188"/>
          </a:xfrm>
          <a:prstGeom prst="rect">
            <a:avLst/>
          </a:prstGeom>
        </p:spPr>
        <p:txBody>
          <a:bodyPr lIns="0" tIns="0" rIns="0" bIns="0" rtlCol="0" anchor="t">
            <a:spAutoFit/>
          </a:bodyPr>
          <a:lstStyle/>
          <a:p>
            <a:pPr algn="ctr">
              <a:lnSpc>
                <a:spcPts val="1448"/>
              </a:lnSpc>
            </a:pPr>
            <a:r>
              <a:rPr lang="en-US" sz="1034" spc="243">
                <a:solidFill>
                  <a:srgbClr val="FDFDFD"/>
                </a:solidFill>
                <a:latin typeface="Aileron"/>
              </a:rPr>
              <a:t>SR. FAMILY SERVICE COORDINATOR</a:t>
            </a:r>
          </a:p>
        </p:txBody>
      </p:sp>
      <p:sp>
        <p:nvSpPr>
          <p:cNvPr id="36" name="TextBox 36"/>
          <p:cNvSpPr txBox="1"/>
          <p:nvPr/>
        </p:nvSpPr>
        <p:spPr>
          <a:xfrm>
            <a:off x="811568" y="2333073"/>
            <a:ext cx="1362074" cy="228097"/>
          </a:xfrm>
          <a:prstGeom prst="rect">
            <a:avLst/>
          </a:prstGeom>
        </p:spPr>
        <p:txBody>
          <a:bodyPr lIns="0" tIns="0" rIns="0" bIns="0" rtlCol="0" anchor="t">
            <a:spAutoFit/>
          </a:bodyPr>
          <a:lstStyle/>
          <a:p>
            <a:pPr algn="l">
              <a:lnSpc>
                <a:spcPts val="1843"/>
              </a:lnSpc>
            </a:pPr>
            <a:r>
              <a:rPr lang="en-US" sz="1317" spc="526">
                <a:solidFill>
                  <a:srgbClr val="323B4C"/>
                </a:solidFill>
                <a:latin typeface="Alatsi Bold"/>
              </a:rPr>
              <a:t>CONTACT</a:t>
            </a:r>
          </a:p>
        </p:txBody>
      </p:sp>
      <p:sp>
        <p:nvSpPr>
          <p:cNvPr id="37" name="TextBox 37"/>
          <p:cNvSpPr txBox="1"/>
          <p:nvPr/>
        </p:nvSpPr>
        <p:spPr>
          <a:xfrm>
            <a:off x="1041400" y="2697722"/>
            <a:ext cx="1453127" cy="156445"/>
          </a:xfrm>
          <a:prstGeom prst="rect">
            <a:avLst/>
          </a:prstGeom>
        </p:spPr>
        <p:txBody>
          <a:bodyPr lIns="0" tIns="0" rIns="0" bIns="0" rtlCol="0" anchor="t">
            <a:spAutoFit/>
          </a:bodyPr>
          <a:lstStyle/>
          <a:p>
            <a:pPr algn="just">
              <a:lnSpc>
                <a:spcPts val="1317"/>
              </a:lnSpc>
              <a:spcBef>
                <a:spcPct val="0"/>
              </a:spcBef>
            </a:pPr>
            <a:r>
              <a:rPr lang="en-US" sz="940">
                <a:solidFill>
                  <a:srgbClr val="747370"/>
                </a:solidFill>
                <a:latin typeface="Aileron"/>
              </a:rPr>
              <a:t>+757-582-8029</a:t>
            </a:r>
          </a:p>
        </p:txBody>
      </p:sp>
      <p:sp>
        <p:nvSpPr>
          <p:cNvPr id="38" name="TextBox 38"/>
          <p:cNvSpPr txBox="1"/>
          <p:nvPr/>
        </p:nvSpPr>
        <p:spPr>
          <a:xfrm>
            <a:off x="1041400" y="3018994"/>
            <a:ext cx="1692305" cy="156445"/>
          </a:xfrm>
          <a:prstGeom prst="rect">
            <a:avLst/>
          </a:prstGeom>
        </p:spPr>
        <p:txBody>
          <a:bodyPr lIns="0" tIns="0" rIns="0" bIns="0" rtlCol="0" anchor="t">
            <a:spAutoFit/>
          </a:bodyPr>
          <a:lstStyle/>
          <a:p>
            <a:pPr algn="l">
              <a:lnSpc>
                <a:spcPts val="1317"/>
              </a:lnSpc>
              <a:spcBef>
                <a:spcPct val="0"/>
              </a:spcBef>
            </a:pPr>
            <a:r>
              <a:rPr lang="en-US" sz="940">
                <a:solidFill>
                  <a:srgbClr val="747370"/>
                </a:solidFill>
                <a:latin typeface="Aileron"/>
              </a:rPr>
              <a:t>hugo.morrison@hampton.gov</a:t>
            </a:r>
          </a:p>
        </p:txBody>
      </p:sp>
      <p:sp>
        <p:nvSpPr>
          <p:cNvPr id="39" name="TextBox 39"/>
          <p:cNvSpPr txBox="1"/>
          <p:nvPr/>
        </p:nvSpPr>
        <p:spPr>
          <a:xfrm>
            <a:off x="2992166" y="3961010"/>
            <a:ext cx="4160996" cy="228097"/>
          </a:xfrm>
          <a:prstGeom prst="rect">
            <a:avLst/>
          </a:prstGeom>
        </p:spPr>
        <p:txBody>
          <a:bodyPr lIns="0" tIns="0" rIns="0" bIns="0" rtlCol="0" anchor="t">
            <a:spAutoFit/>
          </a:bodyPr>
          <a:lstStyle/>
          <a:p>
            <a:pPr algn="l">
              <a:lnSpc>
                <a:spcPts val="1843"/>
              </a:lnSpc>
            </a:pPr>
            <a:r>
              <a:rPr lang="en-US" sz="1317" spc="526">
                <a:solidFill>
                  <a:srgbClr val="323B4C"/>
                </a:solidFill>
                <a:latin typeface="Alatsi Bold"/>
              </a:rPr>
              <a:t>WORK EXPERIENCE</a:t>
            </a:r>
          </a:p>
        </p:txBody>
      </p:sp>
      <p:sp>
        <p:nvSpPr>
          <p:cNvPr id="40" name="TextBox 40"/>
          <p:cNvSpPr txBox="1"/>
          <p:nvPr/>
        </p:nvSpPr>
        <p:spPr>
          <a:xfrm>
            <a:off x="6047315" y="4384986"/>
            <a:ext cx="1096815" cy="156445"/>
          </a:xfrm>
          <a:prstGeom prst="rect">
            <a:avLst/>
          </a:prstGeom>
        </p:spPr>
        <p:txBody>
          <a:bodyPr lIns="0" tIns="0" rIns="0" bIns="0" rtlCol="0" anchor="t">
            <a:spAutoFit/>
          </a:bodyPr>
          <a:lstStyle/>
          <a:p>
            <a:pPr algn="r">
              <a:lnSpc>
                <a:spcPts val="1317"/>
              </a:lnSpc>
              <a:spcBef>
                <a:spcPct val="0"/>
              </a:spcBef>
            </a:pPr>
            <a:r>
              <a:rPr lang="en-US" sz="940">
                <a:solidFill>
                  <a:srgbClr val="747370"/>
                </a:solidFill>
                <a:latin typeface="Aileron"/>
              </a:rPr>
              <a:t>2022 - PRESENT</a:t>
            </a:r>
          </a:p>
        </p:txBody>
      </p:sp>
      <p:sp>
        <p:nvSpPr>
          <p:cNvPr id="41" name="TextBox 41"/>
          <p:cNvSpPr txBox="1"/>
          <p:nvPr/>
        </p:nvSpPr>
        <p:spPr>
          <a:xfrm>
            <a:off x="1046602" y="3373136"/>
            <a:ext cx="1530457" cy="267655"/>
          </a:xfrm>
          <a:prstGeom prst="rect">
            <a:avLst/>
          </a:prstGeom>
        </p:spPr>
        <p:txBody>
          <a:bodyPr lIns="0" tIns="0" rIns="0" bIns="0" rtlCol="0" anchor="t">
            <a:spAutoFit/>
          </a:bodyPr>
          <a:lstStyle/>
          <a:p>
            <a:pPr algn="l">
              <a:lnSpc>
                <a:spcPts val="1063"/>
              </a:lnSpc>
            </a:pPr>
            <a:r>
              <a:rPr lang="en-US" sz="940">
                <a:solidFill>
                  <a:srgbClr val="747370"/>
                </a:solidFill>
                <a:latin typeface="Aileron"/>
              </a:rPr>
              <a:t>1914 Lansing Ave. Portsmouth, VA, 23704</a:t>
            </a:r>
          </a:p>
        </p:txBody>
      </p:sp>
      <p:sp>
        <p:nvSpPr>
          <p:cNvPr id="42" name="TextBox 42"/>
          <p:cNvSpPr txBox="1"/>
          <p:nvPr/>
        </p:nvSpPr>
        <p:spPr>
          <a:xfrm>
            <a:off x="857737" y="7098295"/>
            <a:ext cx="1701123" cy="228097"/>
          </a:xfrm>
          <a:prstGeom prst="rect">
            <a:avLst/>
          </a:prstGeom>
        </p:spPr>
        <p:txBody>
          <a:bodyPr lIns="0" tIns="0" rIns="0" bIns="0" rtlCol="0" anchor="t">
            <a:spAutoFit/>
          </a:bodyPr>
          <a:lstStyle/>
          <a:p>
            <a:pPr algn="l">
              <a:lnSpc>
                <a:spcPts val="1843"/>
              </a:lnSpc>
            </a:pPr>
            <a:r>
              <a:rPr lang="en-US" sz="1317" spc="526">
                <a:solidFill>
                  <a:srgbClr val="323B4C"/>
                </a:solidFill>
                <a:latin typeface="Alatsi Bold"/>
              </a:rPr>
              <a:t>SKILLS</a:t>
            </a:r>
          </a:p>
        </p:txBody>
      </p:sp>
      <p:sp>
        <p:nvSpPr>
          <p:cNvPr id="43" name="TextBox 43"/>
          <p:cNvSpPr txBox="1"/>
          <p:nvPr/>
        </p:nvSpPr>
        <p:spPr>
          <a:xfrm>
            <a:off x="801113" y="7481326"/>
            <a:ext cx="1854659" cy="1483670"/>
          </a:xfrm>
          <a:prstGeom prst="rect">
            <a:avLst/>
          </a:prstGeom>
        </p:spPr>
        <p:txBody>
          <a:bodyPr lIns="0" tIns="0" rIns="0" bIns="0" rtlCol="0" anchor="t">
            <a:spAutoFit/>
          </a:bodyPr>
          <a:lstStyle/>
          <a:p>
            <a:pPr marL="203107" lvl="1" indent="-101553" algn="l">
              <a:lnSpc>
                <a:spcPts val="1749"/>
              </a:lnSpc>
              <a:buFont typeface="Arial"/>
              <a:buChar char="•"/>
            </a:pPr>
            <a:r>
              <a:rPr lang="en-US" sz="940">
                <a:solidFill>
                  <a:srgbClr val="747370"/>
                </a:solidFill>
                <a:latin typeface="Aileron"/>
              </a:rPr>
              <a:t>Project Management</a:t>
            </a:r>
          </a:p>
          <a:p>
            <a:pPr marL="203107" lvl="1" indent="-101553" algn="l">
              <a:lnSpc>
                <a:spcPts val="1749"/>
              </a:lnSpc>
              <a:buFont typeface="Arial"/>
              <a:buChar char="•"/>
            </a:pPr>
            <a:r>
              <a:rPr lang="en-US" sz="940">
                <a:solidFill>
                  <a:srgbClr val="747370"/>
                </a:solidFill>
                <a:latin typeface="Aileron"/>
              </a:rPr>
              <a:t>Public Relations</a:t>
            </a:r>
          </a:p>
          <a:p>
            <a:pPr marL="203107" lvl="1" indent="-101553" algn="l">
              <a:lnSpc>
                <a:spcPts val="1749"/>
              </a:lnSpc>
              <a:buFont typeface="Arial"/>
              <a:buChar char="•"/>
            </a:pPr>
            <a:r>
              <a:rPr lang="en-US" sz="940">
                <a:solidFill>
                  <a:srgbClr val="747370"/>
                </a:solidFill>
                <a:latin typeface="Aileron"/>
              </a:rPr>
              <a:t>Teamwork</a:t>
            </a:r>
          </a:p>
          <a:p>
            <a:pPr marL="203107" lvl="1" indent="-101553" algn="l">
              <a:lnSpc>
                <a:spcPts val="1749"/>
              </a:lnSpc>
              <a:buFont typeface="Arial"/>
              <a:buChar char="•"/>
            </a:pPr>
            <a:r>
              <a:rPr lang="en-US" sz="940">
                <a:solidFill>
                  <a:srgbClr val="747370"/>
                </a:solidFill>
                <a:latin typeface="Aileron"/>
              </a:rPr>
              <a:t>Time Management</a:t>
            </a:r>
          </a:p>
          <a:p>
            <a:pPr marL="203107" lvl="1" indent="-101553" algn="l">
              <a:lnSpc>
                <a:spcPts val="1749"/>
              </a:lnSpc>
              <a:buFont typeface="Arial"/>
              <a:buChar char="•"/>
            </a:pPr>
            <a:r>
              <a:rPr lang="en-US" sz="940">
                <a:solidFill>
                  <a:srgbClr val="747370"/>
                </a:solidFill>
                <a:latin typeface="Aileron"/>
              </a:rPr>
              <a:t>Leadership</a:t>
            </a:r>
          </a:p>
          <a:p>
            <a:pPr marL="203107" lvl="1" indent="-101553" algn="l">
              <a:lnSpc>
                <a:spcPts val="1749"/>
              </a:lnSpc>
              <a:buFont typeface="Arial"/>
              <a:buChar char="•"/>
            </a:pPr>
            <a:r>
              <a:rPr lang="en-US" sz="940">
                <a:solidFill>
                  <a:srgbClr val="747370"/>
                </a:solidFill>
                <a:latin typeface="Aileron"/>
              </a:rPr>
              <a:t>Effective Communication</a:t>
            </a:r>
          </a:p>
          <a:p>
            <a:pPr marL="203107" lvl="1" indent="-101553" algn="l">
              <a:lnSpc>
                <a:spcPts val="1749"/>
              </a:lnSpc>
              <a:buFont typeface="Arial"/>
              <a:buChar char="•"/>
            </a:pPr>
            <a:r>
              <a:rPr lang="en-US" sz="940">
                <a:solidFill>
                  <a:srgbClr val="747370"/>
                </a:solidFill>
                <a:latin typeface="Aileron"/>
              </a:rPr>
              <a:t>Critical Thinking</a:t>
            </a:r>
          </a:p>
        </p:txBody>
      </p:sp>
      <p:sp>
        <p:nvSpPr>
          <p:cNvPr id="44" name="TextBox 44"/>
          <p:cNvSpPr txBox="1"/>
          <p:nvPr/>
        </p:nvSpPr>
        <p:spPr>
          <a:xfrm>
            <a:off x="3013155" y="8677549"/>
            <a:ext cx="4151964" cy="228097"/>
          </a:xfrm>
          <a:prstGeom prst="rect">
            <a:avLst/>
          </a:prstGeom>
        </p:spPr>
        <p:txBody>
          <a:bodyPr lIns="0" tIns="0" rIns="0" bIns="0" rtlCol="0" anchor="t">
            <a:spAutoFit/>
          </a:bodyPr>
          <a:lstStyle/>
          <a:p>
            <a:pPr algn="l">
              <a:lnSpc>
                <a:spcPts val="1843"/>
              </a:lnSpc>
            </a:pPr>
            <a:r>
              <a:rPr lang="en-US" sz="1317" spc="526">
                <a:solidFill>
                  <a:srgbClr val="323B4C"/>
                </a:solidFill>
                <a:latin typeface="Alatsi Bold"/>
              </a:rPr>
              <a:t>REFERENCE</a:t>
            </a:r>
          </a:p>
        </p:txBody>
      </p:sp>
      <p:sp>
        <p:nvSpPr>
          <p:cNvPr id="45" name="TextBox 45"/>
          <p:cNvSpPr txBox="1"/>
          <p:nvPr/>
        </p:nvSpPr>
        <p:spPr>
          <a:xfrm>
            <a:off x="3235900" y="4352545"/>
            <a:ext cx="1841279" cy="171976"/>
          </a:xfrm>
          <a:prstGeom prst="rect">
            <a:avLst/>
          </a:prstGeom>
        </p:spPr>
        <p:txBody>
          <a:bodyPr lIns="0" tIns="0" rIns="0" bIns="0" rtlCol="0" anchor="t">
            <a:spAutoFit/>
          </a:bodyPr>
          <a:lstStyle/>
          <a:p>
            <a:pPr algn="l">
              <a:lnSpc>
                <a:spcPts val="1448"/>
              </a:lnSpc>
            </a:pPr>
            <a:r>
              <a:rPr lang="en-US" sz="1034">
                <a:solidFill>
                  <a:srgbClr val="323B4C"/>
                </a:solidFill>
                <a:latin typeface="Aileron Bold"/>
              </a:rPr>
              <a:t>City of Hampton</a:t>
            </a:r>
          </a:p>
        </p:txBody>
      </p:sp>
      <p:sp>
        <p:nvSpPr>
          <p:cNvPr id="46" name="TextBox 46"/>
          <p:cNvSpPr txBox="1"/>
          <p:nvPr/>
        </p:nvSpPr>
        <p:spPr>
          <a:xfrm>
            <a:off x="3235900" y="4534328"/>
            <a:ext cx="2336506" cy="171977"/>
          </a:xfrm>
          <a:prstGeom prst="rect">
            <a:avLst/>
          </a:prstGeom>
        </p:spPr>
        <p:txBody>
          <a:bodyPr lIns="0" tIns="0" rIns="0" bIns="0" rtlCol="0" anchor="t">
            <a:spAutoFit/>
          </a:bodyPr>
          <a:lstStyle/>
          <a:p>
            <a:pPr algn="l">
              <a:lnSpc>
                <a:spcPts val="1448"/>
              </a:lnSpc>
            </a:pPr>
            <a:r>
              <a:rPr lang="en-US" sz="1034">
                <a:solidFill>
                  <a:srgbClr val="323B4C"/>
                </a:solidFill>
                <a:latin typeface="Aileron"/>
              </a:rPr>
              <a:t>Senior Family Services Coordinator</a:t>
            </a:r>
          </a:p>
        </p:txBody>
      </p:sp>
      <p:sp>
        <p:nvSpPr>
          <p:cNvPr id="47" name="TextBox 47"/>
          <p:cNvSpPr txBox="1"/>
          <p:nvPr/>
        </p:nvSpPr>
        <p:spPr>
          <a:xfrm>
            <a:off x="5988655" y="5801351"/>
            <a:ext cx="1155475" cy="156445"/>
          </a:xfrm>
          <a:prstGeom prst="rect">
            <a:avLst/>
          </a:prstGeom>
        </p:spPr>
        <p:txBody>
          <a:bodyPr lIns="0" tIns="0" rIns="0" bIns="0" rtlCol="0" anchor="t">
            <a:spAutoFit/>
          </a:bodyPr>
          <a:lstStyle/>
          <a:p>
            <a:pPr algn="r">
              <a:lnSpc>
                <a:spcPts val="1317"/>
              </a:lnSpc>
              <a:spcBef>
                <a:spcPct val="0"/>
              </a:spcBef>
            </a:pPr>
            <a:r>
              <a:rPr lang="en-US" sz="940">
                <a:solidFill>
                  <a:srgbClr val="747370"/>
                </a:solidFill>
                <a:latin typeface="Aileron"/>
              </a:rPr>
              <a:t> 2018 -  2022 </a:t>
            </a:r>
          </a:p>
        </p:txBody>
      </p:sp>
      <p:sp>
        <p:nvSpPr>
          <p:cNvPr id="48" name="TextBox 48"/>
          <p:cNvSpPr txBox="1"/>
          <p:nvPr/>
        </p:nvSpPr>
        <p:spPr>
          <a:xfrm>
            <a:off x="3235900" y="5801351"/>
            <a:ext cx="1841279" cy="171976"/>
          </a:xfrm>
          <a:prstGeom prst="rect">
            <a:avLst/>
          </a:prstGeom>
        </p:spPr>
        <p:txBody>
          <a:bodyPr lIns="0" tIns="0" rIns="0" bIns="0" rtlCol="0" anchor="t">
            <a:spAutoFit/>
          </a:bodyPr>
          <a:lstStyle/>
          <a:p>
            <a:pPr algn="l">
              <a:lnSpc>
                <a:spcPts val="1448"/>
              </a:lnSpc>
            </a:pPr>
            <a:r>
              <a:rPr lang="en-US" sz="1034">
                <a:solidFill>
                  <a:srgbClr val="323B4C"/>
                </a:solidFill>
                <a:latin typeface="Aileron Bold"/>
              </a:rPr>
              <a:t>City of Hampton</a:t>
            </a:r>
          </a:p>
        </p:txBody>
      </p:sp>
      <p:sp>
        <p:nvSpPr>
          <p:cNvPr id="49" name="TextBox 49"/>
          <p:cNvSpPr txBox="1"/>
          <p:nvPr/>
        </p:nvSpPr>
        <p:spPr>
          <a:xfrm>
            <a:off x="3235900" y="6001902"/>
            <a:ext cx="2268685" cy="171977"/>
          </a:xfrm>
          <a:prstGeom prst="rect">
            <a:avLst/>
          </a:prstGeom>
        </p:spPr>
        <p:txBody>
          <a:bodyPr lIns="0" tIns="0" rIns="0" bIns="0" rtlCol="0" anchor="t">
            <a:spAutoFit/>
          </a:bodyPr>
          <a:lstStyle/>
          <a:p>
            <a:pPr algn="l">
              <a:lnSpc>
                <a:spcPts val="1448"/>
              </a:lnSpc>
            </a:pPr>
            <a:r>
              <a:rPr lang="en-US" sz="1034">
                <a:solidFill>
                  <a:srgbClr val="323B4C"/>
                </a:solidFill>
                <a:latin typeface="Aileron"/>
              </a:rPr>
              <a:t>Hampton Arts Education Manager</a:t>
            </a:r>
          </a:p>
        </p:txBody>
      </p:sp>
      <p:sp>
        <p:nvSpPr>
          <p:cNvPr id="50" name="TextBox 50"/>
          <p:cNvSpPr txBox="1"/>
          <p:nvPr/>
        </p:nvSpPr>
        <p:spPr>
          <a:xfrm>
            <a:off x="6069677" y="7070186"/>
            <a:ext cx="1083485" cy="156445"/>
          </a:xfrm>
          <a:prstGeom prst="rect">
            <a:avLst/>
          </a:prstGeom>
        </p:spPr>
        <p:txBody>
          <a:bodyPr lIns="0" tIns="0" rIns="0" bIns="0" rtlCol="0" anchor="t">
            <a:spAutoFit/>
          </a:bodyPr>
          <a:lstStyle/>
          <a:p>
            <a:pPr algn="r">
              <a:lnSpc>
                <a:spcPts val="1317"/>
              </a:lnSpc>
              <a:spcBef>
                <a:spcPct val="0"/>
              </a:spcBef>
            </a:pPr>
            <a:r>
              <a:rPr lang="en-US" sz="940">
                <a:solidFill>
                  <a:srgbClr val="747370"/>
                </a:solidFill>
                <a:latin typeface="Aileron"/>
              </a:rPr>
              <a:t> 2016- 2018 </a:t>
            </a:r>
          </a:p>
        </p:txBody>
      </p:sp>
      <p:sp>
        <p:nvSpPr>
          <p:cNvPr id="51" name="TextBox 51"/>
          <p:cNvSpPr txBox="1"/>
          <p:nvPr/>
        </p:nvSpPr>
        <p:spPr>
          <a:xfrm>
            <a:off x="3246394" y="7007030"/>
            <a:ext cx="1830785" cy="171976"/>
          </a:xfrm>
          <a:prstGeom prst="rect">
            <a:avLst/>
          </a:prstGeom>
        </p:spPr>
        <p:txBody>
          <a:bodyPr lIns="0" tIns="0" rIns="0" bIns="0" rtlCol="0" anchor="t">
            <a:spAutoFit/>
          </a:bodyPr>
          <a:lstStyle/>
          <a:p>
            <a:pPr algn="l">
              <a:lnSpc>
                <a:spcPts val="1448"/>
              </a:lnSpc>
            </a:pPr>
            <a:r>
              <a:rPr lang="en-US" sz="1034">
                <a:solidFill>
                  <a:srgbClr val="323B4C"/>
                </a:solidFill>
                <a:latin typeface="Aileron Bold"/>
              </a:rPr>
              <a:t>City of Hampton</a:t>
            </a:r>
          </a:p>
        </p:txBody>
      </p:sp>
      <p:sp>
        <p:nvSpPr>
          <p:cNvPr id="52" name="TextBox 52"/>
          <p:cNvSpPr txBox="1"/>
          <p:nvPr/>
        </p:nvSpPr>
        <p:spPr>
          <a:xfrm>
            <a:off x="3235900" y="7207581"/>
            <a:ext cx="2465817" cy="171977"/>
          </a:xfrm>
          <a:prstGeom prst="rect">
            <a:avLst/>
          </a:prstGeom>
        </p:spPr>
        <p:txBody>
          <a:bodyPr lIns="0" tIns="0" rIns="0" bIns="0" rtlCol="0" anchor="t">
            <a:spAutoFit/>
          </a:bodyPr>
          <a:lstStyle/>
          <a:p>
            <a:pPr algn="l">
              <a:lnSpc>
                <a:spcPts val="1448"/>
              </a:lnSpc>
            </a:pPr>
            <a:r>
              <a:rPr lang="en-US" sz="1034">
                <a:solidFill>
                  <a:srgbClr val="323B4C"/>
                </a:solidFill>
                <a:latin typeface="Aileron"/>
              </a:rPr>
              <a:t>Performing and Creative Arts Manager</a:t>
            </a:r>
          </a:p>
        </p:txBody>
      </p:sp>
      <p:sp>
        <p:nvSpPr>
          <p:cNvPr id="53" name="TextBox 53"/>
          <p:cNvSpPr txBox="1"/>
          <p:nvPr/>
        </p:nvSpPr>
        <p:spPr>
          <a:xfrm>
            <a:off x="2992166" y="2333073"/>
            <a:ext cx="4151964" cy="228097"/>
          </a:xfrm>
          <a:prstGeom prst="rect">
            <a:avLst/>
          </a:prstGeom>
        </p:spPr>
        <p:txBody>
          <a:bodyPr lIns="0" tIns="0" rIns="0" bIns="0" rtlCol="0" anchor="t">
            <a:spAutoFit/>
          </a:bodyPr>
          <a:lstStyle/>
          <a:p>
            <a:pPr algn="l">
              <a:lnSpc>
                <a:spcPts val="1843"/>
              </a:lnSpc>
            </a:pPr>
            <a:r>
              <a:rPr lang="en-US" sz="1317" spc="526">
                <a:solidFill>
                  <a:srgbClr val="323B4C"/>
                </a:solidFill>
                <a:latin typeface="Alatsi Bold"/>
              </a:rPr>
              <a:t>PROFILE</a:t>
            </a:r>
          </a:p>
        </p:txBody>
      </p:sp>
      <p:grpSp>
        <p:nvGrpSpPr>
          <p:cNvPr id="54" name="Group 54"/>
          <p:cNvGrpSpPr/>
          <p:nvPr/>
        </p:nvGrpSpPr>
        <p:grpSpPr>
          <a:xfrm>
            <a:off x="3002660" y="5855211"/>
            <a:ext cx="61870" cy="67775"/>
            <a:chOff x="0" y="0"/>
            <a:chExt cx="23570" cy="25819"/>
          </a:xfrm>
        </p:grpSpPr>
        <p:sp>
          <p:nvSpPr>
            <p:cNvPr id="55" name="Freeform 55"/>
            <p:cNvSpPr/>
            <p:nvPr/>
          </p:nvSpPr>
          <p:spPr>
            <a:xfrm>
              <a:off x="0" y="0"/>
              <a:ext cx="23570" cy="25819"/>
            </a:xfrm>
            <a:custGeom>
              <a:avLst/>
              <a:gdLst/>
              <a:ahLst/>
              <a:cxnLst/>
              <a:rect l="l" t="t" r="r" b="b"/>
              <a:pathLst>
                <a:path w="23570" h="25819">
                  <a:moveTo>
                    <a:pt x="0" y="0"/>
                  </a:moveTo>
                  <a:lnTo>
                    <a:pt x="23570" y="0"/>
                  </a:lnTo>
                  <a:lnTo>
                    <a:pt x="23570" y="25819"/>
                  </a:lnTo>
                  <a:lnTo>
                    <a:pt x="0" y="25819"/>
                  </a:lnTo>
                  <a:close/>
                </a:path>
              </a:pathLst>
            </a:custGeom>
            <a:solidFill>
              <a:srgbClr val="FDFDFD"/>
            </a:solidFill>
            <a:ln w="9525" cap="sq">
              <a:solidFill>
                <a:srgbClr val="323B4C"/>
              </a:solidFill>
              <a:prstDash val="solid"/>
              <a:miter/>
            </a:ln>
          </p:spPr>
        </p:sp>
        <p:sp>
          <p:nvSpPr>
            <p:cNvPr id="56" name="TextBox 56"/>
            <p:cNvSpPr txBox="1"/>
            <p:nvPr/>
          </p:nvSpPr>
          <p:spPr>
            <a:xfrm>
              <a:off x="0" y="-19050"/>
              <a:ext cx="23570" cy="44869"/>
            </a:xfrm>
            <a:prstGeom prst="rect">
              <a:avLst/>
            </a:prstGeom>
          </p:spPr>
          <p:txBody>
            <a:bodyPr lIns="47790" tIns="47790" rIns="47790" bIns="47790" rtlCol="0" anchor="ctr"/>
            <a:lstStyle/>
            <a:p>
              <a:pPr algn="ctr">
                <a:lnSpc>
                  <a:spcPts val="1317"/>
                </a:lnSpc>
              </a:pPr>
              <a:endParaRPr/>
            </a:p>
          </p:txBody>
        </p:sp>
      </p:grpSp>
      <p:grpSp>
        <p:nvGrpSpPr>
          <p:cNvPr id="57" name="Group 57"/>
          <p:cNvGrpSpPr/>
          <p:nvPr/>
        </p:nvGrpSpPr>
        <p:grpSpPr>
          <a:xfrm>
            <a:off x="3002660" y="7311782"/>
            <a:ext cx="61870" cy="67775"/>
            <a:chOff x="0" y="0"/>
            <a:chExt cx="23570" cy="25819"/>
          </a:xfrm>
        </p:grpSpPr>
        <p:sp>
          <p:nvSpPr>
            <p:cNvPr id="58" name="Freeform 58"/>
            <p:cNvSpPr/>
            <p:nvPr/>
          </p:nvSpPr>
          <p:spPr>
            <a:xfrm>
              <a:off x="0" y="0"/>
              <a:ext cx="23570" cy="25819"/>
            </a:xfrm>
            <a:custGeom>
              <a:avLst/>
              <a:gdLst/>
              <a:ahLst/>
              <a:cxnLst/>
              <a:rect l="l" t="t" r="r" b="b"/>
              <a:pathLst>
                <a:path w="23570" h="25819">
                  <a:moveTo>
                    <a:pt x="0" y="0"/>
                  </a:moveTo>
                  <a:lnTo>
                    <a:pt x="23570" y="0"/>
                  </a:lnTo>
                  <a:lnTo>
                    <a:pt x="23570" y="25819"/>
                  </a:lnTo>
                  <a:lnTo>
                    <a:pt x="0" y="25819"/>
                  </a:lnTo>
                  <a:close/>
                </a:path>
              </a:pathLst>
            </a:custGeom>
            <a:solidFill>
              <a:srgbClr val="FDFDFD"/>
            </a:solidFill>
            <a:ln w="9525" cap="sq">
              <a:solidFill>
                <a:srgbClr val="323B4C"/>
              </a:solidFill>
              <a:prstDash val="solid"/>
              <a:miter/>
            </a:ln>
          </p:spPr>
        </p:sp>
        <p:sp>
          <p:nvSpPr>
            <p:cNvPr id="59" name="TextBox 59"/>
            <p:cNvSpPr txBox="1"/>
            <p:nvPr/>
          </p:nvSpPr>
          <p:spPr>
            <a:xfrm>
              <a:off x="0" y="-19050"/>
              <a:ext cx="23570" cy="44869"/>
            </a:xfrm>
            <a:prstGeom prst="rect">
              <a:avLst/>
            </a:prstGeom>
          </p:spPr>
          <p:txBody>
            <a:bodyPr lIns="47790" tIns="47790" rIns="47790" bIns="47790" rtlCol="0" anchor="ctr"/>
            <a:lstStyle/>
            <a:p>
              <a:pPr algn="ctr">
                <a:lnSpc>
                  <a:spcPts val="1317"/>
                </a:lnSpc>
              </a:pPr>
              <a:endParaRPr/>
            </a:p>
          </p:txBody>
        </p:sp>
      </p:grpSp>
      <p:sp>
        <p:nvSpPr>
          <p:cNvPr id="60" name="TextBox 60"/>
          <p:cNvSpPr txBox="1"/>
          <p:nvPr/>
        </p:nvSpPr>
        <p:spPr>
          <a:xfrm>
            <a:off x="2992166" y="2676271"/>
            <a:ext cx="4151964" cy="1285475"/>
          </a:xfrm>
          <a:prstGeom prst="rect">
            <a:avLst/>
          </a:prstGeom>
        </p:spPr>
        <p:txBody>
          <a:bodyPr lIns="0" tIns="0" rIns="0" bIns="0" rtlCol="0" anchor="t">
            <a:spAutoFit/>
          </a:bodyPr>
          <a:lstStyle/>
          <a:p>
            <a:pPr algn="just">
              <a:lnSpc>
                <a:spcPts val="1317"/>
              </a:lnSpc>
              <a:spcBef>
                <a:spcPct val="0"/>
              </a:spcBef>
            </a:pPr>
            <a:r>
              <a:rPr lang="en-US" sz="940">
                <a:solidFill>
                  <a:srgbClr val="323B4C"/>
                </a:solidFill>
                <a:latin typeface="Aileron"/>
              </a:rPr>
              <a:t>I have extensive experience in organizational leadership, strategic planning, program development, case management, facility management, and family resiliency. I am confident that my expertise will be valuable in any professional setting where I can offer human services. My experience includes providing intensive in-home counseling and case management to youth and their families, developing individualized service plans, and maintaining up-to-date client records. I am committed to continuous learning and improvement to stay up-to-date with the latest practices and techniques in the field.</a:t>
            </a:r>
          </a:p>
        </p:txBody>
      </p:sp>
      <p:sp>
        <p:nvSpPr>
          <p:cNvPr id="61" name="TextBox 61"/>
          <p:cNvSpPr txBox="1"/>
          <p:nvPr/>
        </p:nvSpPr>
        <p:spPr>
          <a:xfrm>
            <a:off x="825864" y="4721303"/>
            <a:ext cx="1694286" cy="171943"/>
          </a:xfrm>
          <a:prstGeom prst="rect">
            <a:avLst/>
          </a:prstGeom>
        </p:spPr>
        <p:txBody>
          <a:bodyPr lIns="0" tIns="0" rIns="0" bIns="0" rtlCol="0" anchor="t">
            <a:spAutoFit/>
          </a:bodyPr>
          <a:lstStyle/>
          <a:p>
            <a:pPr algn="l">
              <a:lnSpc>
                <a:spcPts val="1411"/>
              </a:lnSpc>
            </a:pPr>
            <a:r>
              <a:rPr lang="en-US" sz="940">
                <a:solidFill>
                  <a:srgbClr val="747370"/>
                </a:solidFill>
                <a:latin typeface="Aileron Bold"/>
              </a:rPr>
              <a:t>OLD DOMINION UNIVERSITY</a:t>
            </a:r>
          </a:p>
        </p:txBody>
      </p:sp>
      <p:sp>
        <p:nvSpPr>
          <p:cNvPr id="62" name="TextBox 62"/>
          <p:cNvSpPr txBox="1"/>
          <p:nvPr/>
        </p:nvSpPr>
        <p:spPr>
          <a:xfrm>
            <a:off x="839359" y="4934599"/>
            <a:ext cx="1798319" cy="530366"/>
          </a:xfrm>
          <a:prstGeom prst="rect">
            <a:avLst/>
          </a:prstGeom>
        </p:spPr>
        <p:txBody>
          <a:bodyPr lIns="0" tIns="0" rIns="0" bIns="0" rtlCol="0" anchor="t">
            <a:spAutoFit/>
          </a:bodyPr>
          <a:lstStyle/>
          <a:p>
            <a:pPr marL="203107" lvl="1" indent="-101553" algn="l">
              <a:lnSpc>
                <a:spcPts val="1411"/>
              </a:lnSpc>
              <a:buFont typeface="Arial"/>
              <a:buChar char="•"/>
            </a:pPr>
            <a:r>
              <a:rPr lang="en-US" sz="940">
                <a:solidFill>
                  <a:srgbClr val="747370"/>
                </a:solidFill>
                <a:latin typeface="Aileron"/>
              </a:rPr>
              <a:t>Bachelor of Science in Communications Minor in Psychology</a:t>
            </a:r>
          </a:p>
        </p:txBody>
      </p:sp>
      <p:sp>
        <p:nvSpPr>
          <p:cNvPr id="63" name="TextBox 63"/>
          <p:cNvSpPr txBox="1"/>
          <p:nvPr/>
        </p:nvSpPr>
        <p:spPr>
          <a:xfrm>
            <a:off x="839359" y="4527356"/>
            <a:ext cx="1169562" cy="203472"/>
          </a:xfrm>
          <a:prstGeom prst="rect">
            <a:avLst/>
          </a:prstGeom>
        </p:spPr>
        <p:txBody>
          <a:bodyPr lIns="0" tIns="0" rIns="0" bIns="0" rtlCol="0" anchor="t">
            <a:spAutoFit/>
          </a:bodyPr>
          <a:lstStyle/>
          <a:p>
            <a:pPr algn="just">
              <a:lnSpc>
                <a:spcPts val="1815"/>
              </a:lnSpc>
              <a:spcBef>
                <a:spcPct val="0"/>
              </a:spcBef>
            </a:pPr>
            <a:r>
              <a:rPr lang="en-US" sz="940" spc="75">
                <a:solidFill>
                  <a:srgbClr val="747370"/>
                </a:solidFill>
                <a:latin typeface="Aileron Bold"/>
              </a:rPr>
              <a:t>2000-2004</a:t>
            </a:r>
          </a:p>
        </p:txBody>
      </p:sp>
      <p:sp>
        <p:nvSpPr>
          <p:cNvPr id="64" name="TextBox 64"/>
          <p:cNvSpPr txBox="1"/>
          <p:nvPr/>
        </p:nvSpPr>
        <p:spPr>
          <a:xfrm>
            <a:off x="832701" y="5497484"/>
            <a:ext cx="1751195" cy="203472"/>
          </a:xfrm>
          <a:prstGeom prst="rect">
            <a:avLst/>
          </a:prstGeom>
        </p:spPr>
        <p:txBody>
          <a:bodyPr lIns="0" tIns="0" rIns="0" bIns="0" rtlCol="0" anchor="t">
            <a:spAutoFit/>
          </a:bodyPr>
          <a:lstStyle/>
          <a:p>
            <a:pPr algn="l">
              <a:lnSpc>
                <a:spcPts val="1815"/>
              </a:lnSpc>
              <a:spcBef>
                <a:spcPct val="0"/>
              </a:spcBef>
            </a:pPr>
            <a:r>
              <a:rPr lang="en-US" sz="940" spc="75">
                <a:solidFill>
                  <a:srgbClr val="747370"/>
                </a:solidFill>
                <a:latin typeface="Aileron Bold"/>
              </a:rPr>
              <a:t>2006 - 2009 </a:t>
            </a:r>
          </a:p>
        </p:txBody>
      </p:sp>
      <p:sp>
        <p:nvSpPr>
          <p:cNvPr id="65" name="TextBox 65"/>
          <p:cNvSpPr txBox="1"/>
          <p:nvPr/>
        </p:nvSpPr>
        <p:spPr>
          <a:xfrm>
            <a:off x="832701" y="5691431"/>
            <a:ext cx="1694286" cy="171943"/>
          </a:xfrm>
          <a:prstGeom prst="rect">
            <a:avLst/>
          </a:prstGeom>
        </p:spPr>
        <p:txBody>
          <a:bodyPr lIns="0" tIns="0" rIns="0" bIns="0" rtlCol="0" anchor="t">
            <a:spAutoFit/>
          </a:bodyPr>
          <a:lstStyle/>
          <a:p>
            <a:pPr algn="l">
              <a:lnSpc>
                <a:spcPts val="1411"/>
              </a:lnSpc>
            </a:pPr>
            <a:r>
              <a:rPr lang="en-US" sz="940">
                <a:solidFill>
                  <a:srgbClr val="747370"/>
                </a:solidFill>
                <a:latin typeface="Aileron Bold"/>
              </a:rPr>
              <a:t>REGENT UNIVERSITY</a:t>
            </a:r>
          </a:p>
        </p:txBody>
      </p:sp>
      <p:sp>
        <p:nvSpPr>
          <p:cNvPr id="66" name="TextBox 66"/>
          <p:cNvSpPr txBox="1"/>
          <p:nvPr/>
        </p:nvSpPr>
        <p:spPr>
          <a:xfrm>
            <a:off x="825864" y="5894411"/>
            <a:ext cx="1805156" cy="351155"/>
          </a:xfrm>
          <a:prstGeom prst="rect">
            <a:avLst/>
          </a:prstGeom>
        </p:spPr>
        <p:txBody>
          <a:bodyPr lIns="0" tIns="0" rIns="0" bIns="0" rtlCol="0" anchor="t">
            <a:spAutoFit/>
          </a:bodyPr>
          <a:lstStyle/>
          <a:p>
            <a:pPr marL="203107" lvl="1" indent="-101553" algn="l">
              <a:lnSpc>
                <a:spcPts val="1411"/>
              </a:lnSpc>
              <a:buFont typeface="Arial"/>
              <a:buChar char="•"/>
            </a:pPr>
            <a:r>
              <a:rPr lang="en-US" sz="940">
                <a:solidFill>
                  <a:srgbClr val="747370"/>
                </a:solidFill>
                <a:latin typeface="Aileron"/>
              </a:rPr>
              <a:t>Master of Divinity degree with a focus on Practical Theology</a:t>
            </a:r>
          </a:p>
        </p:txBody>
      </p:sp>
      <p:sp>
        <p:nvSpPr>
          <p:cNvPr id="67" name="TextBox 67"/>
          <p:cNvSpPr txBox="1"/>
          <p:nvPr/>
        </p:nvSpPr>
        <p:spPr>
          <a:xfrm>
            <a:off x="5898849" y="9441075"/>
            <a:ext cx="1266270" cy="130559"/>
          </a:xfrm>
          <a:prstGeom prst="rect">
            <a:avLst/>
          </a:prstGeom>
        </p:spPr>
        <p:txBody>
          <a:bodyPr lIns="0" tIns="0" rIns="0" bIns="0" rtlCol="0" anchor="t">
            <a:spAutoFit/>
          </a:bodyPr>
          <a:lstStyle/>
          <a:p>
            <a:pPr algn="l">
              <a:lnSpc>
                <a:spcPts val="1091"/>
              </a:lnSpc>
            </a:pPr>
            <a:r>
              <a:rPr lang="en-US" sz="752" spc="-2">
                <a:solidFill>
                  <a:srgbClr val="323B4C"/>
                </a:solidFill>
                <a:latin typeface="Aileron"/>
              </a:rPr>
              <a:t>757-719-3198</a:t>
            </a:r>
          </a:p>
        </p:txBody>
      </p:sp>
      <p:sp>
        <p:nvSpPr>
          <p:cNvPr id="68" name="TextBox 68"/>
          <p:cNvSpPr txBox="1"/>
          <p:nvPr/>
        </p:nvSpPr>
        <p:spPr>
          <a:xfrm>
            <a:off x="5898849" y="9589514"/>
            <a:ext cx="1266270" cy="130559"/>
          </a:xfrm>
          <a:prstGeom prst="rect">
            <a:avLst/>
          </a:prstGeom>
        </p:spPr>
        <p:txBody>
          <a:bodyPr lIns="0" tIns="0" rIns="0" bIns="0" rtlCol="0" anchor="t">
            <a:spAutoFit/>
          </a:bodyPr>
          <a:lstStyle/>
          <a:p>
            <a:pPr algn="l">
              <a:lnSpc>
                <a:spcPts val="1091"/>
              </a:lnSpc>
            </a:pPr>
            <a:r>
              <a:rPr lang="en-US" sz="752" spc="-2">
                <a:solidFill>
                  <a:srgbClr val="323B4C"/>
                </a:solidFill>
                <a:latin typeface="Aileron"/>
              </a:rPr>
              <a:t>sbond@hampton.gov</a:t>
            </a:r>
          </a:p>
        </p:txBody>
      </p:sp>
      <p:sp>
        <p:nvSpPr>
          <p:cNvPr id="69" name="TextBox 69"/>
          <p:cNvSpPr txBox="1"/>
          <p:nvPr/>
        </p:nvSpPr>
        <p:spPr>
          <a:xfrm>
            <a:off x="5504584" y="9045354"/>
            <a:ext cx="1660534" cy="171977"/>
          </a:xfrm>
          <a:prstGeom prst="rect">
            <a:avLst/>
          </a:prstGeom>
        </p:spPr>
        <p:txBody>
          <a:bodyPr lIns="0" tIns="0" rIns="0" bIns="0" rtlCol="0" anchor="t">
            <a:spAutoFit/>
          </a:bodyPr>
          <a:lstStyle/>
          <a:p>
            <a:pPr algn="l">
              <a:lnSpc>
                <a:spcPts val="1448"/>
              </a:lnSpc>
            </a:pPr>
            <a:r>
              <a:rPr lang="en-US" sz="1034" spc="-2">
                <a:solidFill>
                  <a:srgbClr val="323B4C"/>
                </a:solidFill>
                <a:latin typeface="Aileron Bold"/>
              </a:rPr>
              <a:t>Steven D. Bond</a:t>
            </a:r>
          </a:p>
        </p:txBody>
      </p:sp>
      <p:sp>
        <p:nvSpPr>
          <p:cNvPr id="70" name="TextBox 70"/>
          <p:cNvSpPr txBox="1"/>
          <p:nvPr/>
        </p:nvSpPr>
        <p:spPr>
          <a:xfrm>
            <a:off x="5504584" y="9456789"/>
            <a:ext cx="394264" cy="108657"/>
          </a:xfrm>
          <a:prstGeom prst="rect">
            <a:avLst/>
          </a:prstGeom>
        </p:spPr>
        <p:txBody>
          <a:bodyPr lIns="0" tIns="0" rIns="0" bIns="0" rtlCol="0" anchor="t">
            <a:spAutoFit/>
          </a:bodyPr>
          <a:lstStyle/>
          <a:p>
            <a:pPr algn="just">
              <a:lnSpc>
                <a:spcPts val="887"/>
              </a:lnSpc>
            </a:pPr>
            <a:r>
              <a:rPr lang="en-US" sz="658" spc="-1">
                <a:solidFill>
                  <a:srgbClr val="323B4C"/>
                </a:solidFill>
                <a:latin typeface="Aileron Bold"/>
              </a:rPr>
              <a:t>Phone: </a:t>
            </a:r>
          </a:p>
        </p:txBody>
      </p:sp>
      <p:sp>
        <p:nvSpPr>
          <p:cNvPr id="71" name="TextBox 71"/>
          <p:cNvSpPr txBox="1"/>
          <p:nvPr/>
        </p:nvSpPr>
        <p:spPr>
          <a:xfrm>
            <a:off x="5504584" y="9605227"/>
            <a:ext cx="394264" cy="108657"/>
          </a:xfrm>
          <a:prstGeom prst="rect">
            <a:avLst/>
          </a:prstGeom>
        </p:spPr>
        <p:txBody>
          <a:bodyPr lIns="0" tIns="0" rIns="0" bIns="0" rtlCol="0" anchor="t">
            <a:spAutoFit/>
          </a:bodyPr>
          <a:lstStyle/>
          <a:p>
            <a:pPr algn="just">
              <a:lnSpc>
                <a:spcPts val="887"/>
              </a:lnSpc>
            </a:pPr>
            <a:r>
              <a:rPr lang="en-US" sz="658" spc="-1">
                <a:solidFill>
                  <a:srgbClr val="323B4C"/>
                </a:solidFill>
                <a:latin typeface="Aileron Bold"/>
              </a:rPr>
              <a:t>Email :</a:t>
            </a:r>
          </a:p>
        </p:txBody>
      </p:sp>
      <p:sp>
        <p:nvSpPr>
          <p:cNvPr id="72" name="TextBox 72"/>
          <p:cNvSpPr txBox="1"/>
          <p:nvPr/>
        </p:nvSpPr>
        <p:spPr>
          <a:xfrm>
            <a:off x="5504584" y="9245703"/>
            <a:ext cx="1660534" cy="156445"/>
          </a:xfrm>
          <a:prstGeom prst="rect">
            <a:avLst/>
          </a:prstGeom>
        </p:spPr>
        <p:txBody>
          <a:bodyPr lIns="0" tIns="0" rIns="0" bIns="0" rtlCol="0" anchor="t">
            <a:spAutoFit/>
          </a:bodyPr>
          <a:lstStyle/>
          <a:p>
            <a:pPr algn="l">
              <a:lnSpc>
                <a:spcPts val="1317"/>
              </a:lnSpc>
            </a:pPr>
            <a:r>
              <a:rPr lang="en-US" sz="940" spc="-2">
                <a:solidFill>
                  <a:srgbClr val="323B4C"/>
                </a:solidFill>
                <a:latin typeface="Aileron"/>
              </a:rPr>
              <a:t>City of Hampton, Judge</a:t>
            </a:r>
          </a:p>
        </p:txBody>
      </p:sp>
      <p:sp>
        <p:nvSpPr>
          <p:cNvPr id="73" name="TextBox 73"/>
          <p:cNvSpPr txBox="1"/>
          <p:nvPr/>
        </p:nvSpPr>
        <p:spPr>
          <a:xfrm>
            <a:off x="3333762" y="9441075"/>
            <a:ext cx="1325930" cy="130559"/>
          </a:xfrm>
          <a:prstGeom prst="rect">
            <a:avLst/>
          </a:prstGeom>
        </p:spPr>
        <p:txBody>
          <a:bodyPr lIns="0" tIns="0" rIns="0" bIns="0" rtlCol="0" anchor="t">
            <a:spAutoFit/>
          </a:bodyPr>
          <a:lstStyle/>
          <a:p>
            <a:pPr algn="l">
              <a:lnSpc>
                <a:spcPts val="1091"/>
              </a:lnSpc>
            </a:pPr>
            <a:r>
              <a:rPr lang="en-US" sz="752" spc="-2">
                <a:solidFill>
                  <a:srgbClr val="323B4C"/>
                </a:solidFill>
                <a:latin typeface="Aileron"/>
              </a:rPr>
              <a:t>757-506-1027</a:t>
            </a:r>
          </a:p>
        </p:txBody>
      </p:sp>
      <p:sp>
        <p:nvSpPr>
          <p:cNvPr id="74" name="TextBox 74"/>
          <p:cNvSpPr txBox="1"/>
          <p:nvPr/>
        </p:nvSpPr>
        <p:spPr>
          <a:xfrm>
            <a:off x="3333762" y="9589514"/>
            <a:ext cx="1325930" cy="130559"/>
          </a:xfrm>
          <a:prstGeom prst="rect">
            <a:avLst/>
          </a:prstGeom>
        </p:spPr>
        <p:txBody>
          <a:bodyPr lIns="0" tIns="0" rIns="0" bIns="0" rtlCol="0" anchor="t">
            <a:spAutoFit/>
          </a:bodyPr>
          <a:lstStyle/>
          <a:p>
            <a:pPr algn="l">
              <a:lnSpc>
                <a:spcPts val="1091"/>
              </a:lnSpc>
            </a:pPr>
            <a:r>
              <a:rPr lang="en-US" sz="752" spc="-2">
                <a:solidFill>
                  <a:srgbClr val="323B4C"/>
                </a:solidFill>
                <a:latin typeface="Aileron"/>
              </a:rPr>
              <a:t>imara.diaz@hampton.gov</a:t>
            </a:r>
          </a:p>
        </p:txBody>
      </p:sp>
      <p:sp>
        <p:nvSpPr>
          <p:cNvPr id="75" name="TextBox 75"/>
          <p:cNvSpPr txBox="1"/>
          <p:nvPr/>
        </p:nvSpPr>
        <p:spPr>
          <a:xfrm>
            <a:off x="3002660" y="9045354"/>
            <a:ext cx="1657032" cy="171977"/>
          </a:xfrm>
          <a:prstGeom prst="rect">
            <a:avLst/>
          </a:prstGeom>
        </p:spPr>
        <p:txBody>
          <a:bodyPr lIns="0" tIns="0" rIns="0" bIns="0" rtlCol="0" anchor="t">
            <a:spAutoFit/>
          </a:bodyPr>
          <a:lstStyle/>
          <a:p>
            <a:pPr algn="l">
              <a:lnSpc>
                <a:spcPts val="1448"/>
              </a:lnSpc>
            </a:pPr>
            <a:r>
              <a:rPr lang="en-US" sz="1034" spc="-2">
                <a:solidFill>
                  <a:srgbClr val="323B4C"/>
                </a:solidFill>
                <a:latin typeface="Aileron Bold"/>
              </a:rPr>
              <a:t>Imara G. Diaz </a:t>
            </a:r>
          </a:p>
        </p:txBody>
      </p:sp>
      <p:sp>
        <p:nvSpPr>
          <p:cNvPr id="76" name="TextBox 76"/>
          <p:cNvSpPr txBox="1"/>
          <p:nvPr/>
        </p:nvSpPr>
        <p:spPr>
          <a:xfrm>
            <a:off x="3002660" y="9456789"/>
            <a:ext cx="394264" cy="108657"/>
          </a:xfrm>
          <a:prstGeom prst="rect">
            <a:avLst/>
          </a:prstGeom>
        </p:spPr>
        <p:txBody>
          <a:bodyPr lIns="0" tIns="0" rIns="0" bIns="0" rtlCol="0" anchor="t">
            <a:spAutoFit/>
          </a:bodyPr>
          <a:lstStyle/>
          <a:p>
            <a:pPr algn="just">
              <a:lnSpc>
                <a:spcPts val="887"/>
              </a:lnSpc>
            </a:pPr>
            <a:r>
              <a:rPr lang="en-US" sz="658" spc="-1">
                <a:solidFill>
                  <a:srgbClr val="323B4C"/>
                </a:solidFill>
                <a:latin typeface="Aileron Bold"/>
              </a:rPr>
              <a:t>Phone: </a:t>
            </a:r>
          </a:p>
        </p:txBody>
      </p:sp>
      <p:sp>
        <p:nvSpPr>
          <p:cNvPr id="77" name="TextBox 77"/>
          <p:cNvSpPr txBox="1"/>
          <p:nvPr/>
        </p:nvSpPr>
        <p:spPr>
          <a:xfrm>
            <a:off x="3002660" y="9605227"/>
            <a:ext cx="394264" cy="108657"/>
          </a:xfrm>
          <a:prstGeom prst="rect">
            <a:avLst/>
          </a:prstGeom>
        </p:spPr>
        <p:txBody>
          <a:bodyPr lIns="0" tIns="0" rIns="0" bIns="0" rtlCol="0" anchor="t">
            <a:spAutoFit/>
          </a:bodyPr>
          <a:lstStyle/>
          <a:p>
            <a:pPr algn="just">
              <a:lnSpc>
                <a:spcPts val="887"/>
              </a:lnSpc>
            </a:pPr>
            <a:r>
              <a:rPr lang="en-US" sz="658" spc="-1">
                <a:solidFill>
                  <a:srgbClr val="323B4C"/>
                </a:solidFill>
                <a:latin typeface="Aileron Bold"/>
              </a:rPr>
              <a:t>Email :</a:t>
            </a:r>
          </a:p>
        </p:txBody>
      </p:sp>
      <p:sp>
        <p:nvSpPr>
          <p:cNvPr id="78" name="TextBox 78"/>
          <p:cNvSpPr txBox="1"/>
          <p:nvPr/>
        </p:nvSpPr>
        <p:spPr>
          <a:xfrm>
            <a:off x="3002660" y="9245703"/>
            <a:ext cx="1660534" cy="156445"/>
          </a:xfrm>
          <a:prstGeom prst="rect">
            <a:avLst/>
          </a:prstGeom>
        </p:spPr>
        <p:txBody>
          <a:bodyPr lIns="0" tIns="0" rIns="0" bIns="0" rtlCol="0" anchor="t">
            <a:spAutoFit/>
          </a:bodyPr>
          <a:lstStyle/>
          <a:p>
            <a:pPr algn="l">
              <a:lnSpc>
                <a:spcPts val="1317"/>
              </a:lnSpc>
            </a:pPr>
            <a:r>
              <a:rPr lang="en-US" sz="940" spc="-2">
                <a:solidFill>
                  <a:srgbClr val="323B4C"/>
                </a:solidFill>
                <a:latin typeface="Aileron"/>
              </a:rPr>
              <a:t>City of Hampton, Director</a:t>
            </a:r>
          </a:p>
        </p:txBody>
      </p:sp>
      <p:sp>
        <p:nvSpPr>
          <p:cNvPr id="79" name="TextBox 79"/>
          <p:cNvSpPr txBox="1"/>
          <p:nvPr/>
        </p:nvSpPr>
        <p:spPr>
          <a:xfrm>
            <a:off x="3212599" y="4803742"/>
            <a:ext cx="4060695" cy="962895"/>
          </a:xfrm>
          <a:prstGeom prst="rect">
            <a:avLst/>
          </a:prstGeom>
        </p:spPr>
        <p:txBody>
          <a:bodyPr lIns="0" tIns="0" rIns="0" bIns="0" rtlCol="0" anchor="t">
            <a:spAutoFit/>
          </a:bodyPr>
          <a:lstStyle/>
          <a:p>
            <a:pPr marL="203107" lvl="1" indent="-101553" algn="just">
              <a:lnSpc>
                <a:spcPts val="1317"/>
              </a:lnSpc>
              <a:buFont typeface="Arial"/>
              <a:buChar char="•"/>
            </a:pPr>
            <a:r>
              <a:rPr lang="en-US" sz="940">
                <a:solidFill>
                  <a:srgbClr val="323B4C"/>
                </a:solidFill>
                <a:latin typeface="Aileron"/>
              </a:rPr>
              <a:t>As a key member of the city's violence reduction team, the coordinator's role involves assessing social backgrounds and violence incidents for intervention opportunities. They provide guidance on service plans, lead case reviews, collaborate with partner organizations, conduct research for program development, manage outreach specialists, and oversee the city's summer youth employment program.</a:t>
            </a:r>
          </a:p>
        </p:txBody>
      </p:sp>
      <p:sp>
        <p:nvSpPr>
          <p:cNvPr id="80" name="TextBox 80"/>
          <p:cNvSpPr txBox="1"/>
          <p:nvPr/>
        </p:nvSpPr>
        <p:spPr>
          <a:xfrm>
            <a:off x="3208824" y="6252549"/>
            <a:ext cx="4064470" cy="640315"/>
          </a:xfrm>
          <a:prstGeom prst="rect">
            <a:avLst/>
          </a:prstGeom>
        </p:spPr>
        <p:txBody>
          <a:bodyPr lIns="0" tIns="0" rIns="0" bIns="0" rtlCol="0" anchor="t">
            <a:spAutoFit/>
          </a:bodyPr>
          <a:lstStyle/>
          <a:p>
            <a:pPr marL="203107" lvl="1" indent="-101553" algn="just">
              <a:lnSpc>
                <a:spcPts val="1317"/>
              </a:lnSpc>
              <a:buFont typeface="Arial"/>
              <a:buChar char="•"/>
            </a:pPr>
            <a:r>
              <a:rPr lang="en-US" sz="940">
                <a:solidFill>
                  <a:srgbClr val="323B4C"/>
                </a:solidFill>
                <a:latin typeface="Aileron"/>
              </a:rPr>
              <a:t>Managed arts education programs and the vision of the Hampton Arts Commission, handled budgeting, and negotiated staff contracts for high-quality arts activities while serving as a liaison to various councils, commissions, and community groups.</a:t>
            </a:r>
          </a:p>
        </p:txBody>
      </p:sp>
      <p:sp>
        <p:nvSpPr>
          <p:cNvPr id="81" name="TextBox 81"/>
          <p:cNvSpPr txBox="1"/>
          <p:nvPr/>
        </p:nvSpPr>
        <p:spPr>
          <a:xfrm>
            <a:off x="3212599" y="7446233"/>
            <a:ext cx="3931531" cy="640315"/>
          </a:xfrm>
          <a:prstGeom prst="rect">
            <a:avLst/>
          </a:prstGeom>
        </p:spPr>
        <p:txBody>
          <a:bodyPr lIns="0" tIns="0" rIns="0" bIns="0" rtlCol="0" anchor="t">
            <a:spAutoFit/>
          </a:bodyPr>
          <a:lstStyle/>
          <a:p>
            <a:pPr marL="203107" lvl="1" indent="-101553" algn="just">
              <a:lnSpc>
                <a:spcPts val="1317"/>
              </a:lnSpc>
              <a:buFont typeface="Arial"/>
              <a:buChar char="•"/>
            </a:pPr>
            <a:r>
              <a:rPr lang="en-US" sz="940">
                <a:solidFill>
                  <a:srgbClr val="323B4C"/>
                </a:solidFill>
                <a:latin typeface="Aileron"/>
              </a:rPr>
              <a:t>Managed the Performing &amp; Creative Arts Center, overseeing staff and vendors, and creating innovative programs for youth in alignment with the city's artistic vision. This included thematic programming and organizing special events.</a:t>
            </a:r>
          </a:p>
        </p:txBody>
      </p:sp>
      <p:sp>
        <p:nvSpPr>
          <p:cNvPr id="82" name="TextBox 82"/>
          <p:cNvSpPr txBox="1"/>
          <p:nvPr/>
        </p:nvSpPr>
        <p:spPr>
          <a:xfrm>
            <a:off x="839359" y="6315287"/>
            <a:ext cx="1751195" cy="203472"/>
          </a:xfrm>
          <a:prstGeom prst="rect">
            <a:avLst/>
          </a:prstGeom>
        </p:spPr>
        <p:txBody>
          <a:bodyPr lIns="0" tIns="0" rIns="0" bIns="0" rtlCol="0" anchor="t">
            <a:spAutoFit/>
          </a:bodyPr>
          <a:lstStyle/>
          <a:p>
            <a:pPr algn="l">
              <a:lnSpc>
                <a:spcPts val="1815"/>
              </a:lnSpc>
              <a:spcBef>
                <a:spcPct val="0"/>
              </a:spcBef>
            </a:pPr>
            <a:r>
              <a:rPr lang="en-US" sz="940" spc="75">
                <a:solidFill>
                  <a:srgbClr val="747370"/>
                </a:solidFill>
                <a:latin typeface="Aileron Bold"/>
              </a:rPr>
              <a:t>2010 - 2011 </a:t>
            </a:r>
          </a:p>
        </p:txBody>
      </p:sp>
      <p:sp>
        <p:nvSpPr>
          <p:cNvPr id="83" name="TextBox 83"/>
          <p:cNvSpPr txBox="1"/>
          <p:nvPr/>
        </p:nvSpPr>
        <p:spPr>
          <a:xfrm>
            <a:off x="839359" y="6490184"/>
            <a:ext cx="1694286" cy="351154"/>
          </a:xfrm>
          <a:prstGeom prst="rect">
            <a:avLst/>
          </a:prstGeom>
        </p:spPr>
        <p:txBody>
          <a:bodyPr lIns="0" tIns="0" rIns="0" bIns="0" rtlCol="0" anchor="t">
            <a:spAutoFit/>
          </a:bodyPr>
          <a:lstStyle/>
          <a:p>
            <a:pPr algn="l">
              <a:lnSpc>
                <a:spcPts val="1411"/>
              </a:lnSpc>
            </a:pPr>
            <a:r>
              <a:rPr lang="en-US" sz="940">
                <a:solidFill>
                  <a:srgbClr val="747370"/>
                </a:solidFill>
                <a:latin typeface="Aileron Bold"/>
              </a:rPr>
              <a:t>NORTH CAROLINA STATE UNIVERSITY</a:t>
            </a:r>
          </a:p>
        </p:txBody>
      </p:sp>
      <p:sp>
        <p:nvSpPr>
          <p:cNvPr id="84" name="TextBox 84"/>
          <p:cNvSpPr txBox="1"/>
          <p:nvPr/>
        </p:nvSpPr>
        <p:spPr>
          <a:xfrm>
            <a:off x="873853" y="6869913"/>
            <a:ext cx="1805156" cy="171944"/>
          </a:xfrm>
          <a:prstGeom prst="rect">
            <a:avLst/>
          </a:prstGeom>
        </p:spPr>
        <p:txBody>
          <a:bodyPr lIns="0" tIns="0" rIns="0" bIns="0" rtlCol="0" anchor="t">
            <a:spAutoFit/>
          </a:bodyPr>
          <a:lstStyle/>
          <a:p>
            <a:pPr marL="203107" lvl="1" indent="-101553" algn="l">
              <a:lnSpc>
                <a:spcPts val="1411"/>
              </a:lnSpc>
              <a:buFont typeface="Arial"/>
              <a:buChar char="•"/>
            </a:pPr>
            <a:r>
              <a:rPr lang="en-US" sz="940">
                <a:solidFill>
                  <a:srgbClr val="747370"/>
                </a:solidFill>
                <a:latin typeface="Aileron"/>
              </a:rPr>
              <a:t>Management Certificate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381</Words>
  <Application>Microsoft Office PowerPoint</Application>
  <PresentationFormat>Custom</PresentationFormat>
  <Paragraphs>52</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Aileron</vt:lpstr>
      <vt:lpstr>Aileron Bold</vt:lpstr>
      <vt:lpstr>Calibri</vt:lpstr>
      <vt:lpstr>Arial</vt:lpstr>
      <vt:lpstr>Alatsi Bold</vt:lpstr>
      <vt:lpstr>Alatsi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Blue Professional Modern CV Resume</dc:title>
  <cp:lastModifiedBy>Handie, Latiesha</cp:lastModifiedBy>
  <cp:revision>1</cp:revision>
  <dcterms:created xsi:type="dcterms:W3CDTF">2006-08-16T00:00:00Z</dcterms:created>
  <dcterms:modified xsi:type="dcterms:W3CDTF">2024-06-12T20:41:18Z</dcterms:modified>
  <dc:identifier>DAGH83aG_Bc</dc:identifier>
</cp:coreProperties>
</file>